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charts/chart1.xml" ContentType="application/vnd.openxmlformats-officedocument.drawingml.chart+xml"/>
  <Override PartName="/ppt/slides/charts/chart2.xml" ContentType="application/vnd.openxmlformats-officedocument.drawingml.chart+xml"/>
  <Override PartName="/ppt/slides/charts/chart3.xml" ContentType="application/vnd.openxmlformats-officedocument.drawingml.chart+xml"/>
  <Override PartName="/ppt/slides/charts/chart4.xml" ContentType="application/vnd.openxmlformats-officedocument.drawingml.chart+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xlsx" ContentType="application/vnd.openxmlformats-officedocument.spreadsheetml.sheet"/>
</Types>
</file>

<file path=_rels/.rels><?xml version='1.0' encoding='UTF-8' standalone='yes'?>
<Relationships xmlns="http://schemas.openxmlformats.org/package/2006/relationships"><Relationship Id="R09f7c53e362b4941" Type="http://schemas.openxmlformats.org/officeDocument/2006/relationships/officeDocument" Target="ppt/presentation.xml"/><Relationship Id="R4dda9137a0aa4528" Type="http://schemas.openxmlformats.org/package/2006/relationships/metadata/core-properties" Target="docProps/core.xml"/><Relationship Id="R909b24252b544583" Type="http://schemas.openxmlformats.org/officeDocument/2006/relationships/extended-properties" Target="docProps/app.xml"/></Relationships>
</file>

<file path=ppt/presentation.xml><?xml version="1.0" encoding="utf-8"?>
<p:presentation xmlns:p="http://schemas.openxmlformats.org/presentationml/2006/main">
  <p:sldMasterIdLst>
    <p:sldMasterId xmlns:r="http://schemas.openxmlformats.org/officeDocument/2006/relationships" id="2147483648" r:id="Re01831cae76d4edb"/>
  </p:sldMasterIdLst>
  <p:notesMasterIdLst>
    <p:notesMasterId xmlns:r="http://schemas.openxmlformats.org/officeDocument/2006/relationships" r:id="R28ebeb5863f04a2d"/>
  </p:notesMasterIdLst>
  <p:sldIdLst>
    <p:sldId xmlns:r="http://schemas.openxmlformats.org/officeDocument/2006/relationships" id="256" r:id="R147ce1de4a2a455d"/>
    <p:sldId xmlns:r="http://schemas.openxmlformats.org/officeDocument/2006/relationships" id="257" r:id="Ra06f5c5c26214a2f"/>
    <p:sldId xmlns:r="http://schemas.openxmlformats.org/officeDocument/2006/relationships" id="258" r:id="R19804f32902248db"/>
    <p:sldId xmlns:r="http://schemas.openxmlformats.org/officeDocument/2006/relationships" id="259" r:id="Rb7e6296e15f24385"/>
    <p:sldId xmlns:r="http://schemas.openxmlformats.org/officeDocument/2006/relationships" id="260" r:id="R677b546fdace41ff"/>
    <p:sldId xmlns:r="http://schemas.openxmlformats.org/officeDocument/2006/relationships" id="261" r:id="R8ed2d2829a9c4547"/>
    <p:sldId xmlns:r="http://schemas.openxmlformats.org/officeDocument/2006/relationships" id="262" r:id="Rd376a0e0eb094c6e"/>
    <p:sldId xmlns:r="http://schemas.openxmlformats.org/officeDocument/2006/relationships" id="263" r:id="Re91eede36a08408a"/>
    <p:sldId xmlns:r="http://schemas.openxmlformats.org/officeDocument/2006/relationships" id="264" r:id="R53a838211be04923"/>
    <p:sldId xmlns:r="http://schemas.openxmlformats.org/officeDocument/2006/relationships" id="265" r:id="R941c836a772849e5"/>
    <p:sldId xmlns:r="http://schemas.openxmlformats.org/officeDocument/2006/relationships" id="266" r:id="Rdc90397407ad4dc5"/>
    <p:sldId xmlns:r="http://schemas.openxmlformats.org/officeDocument/2006/relationships" id="267" r:id="Rd973f5374c2f451d"/>
    <p:sldId xmlns:r="http://schemas.openxmlformats.org/officeDocument/2006/relationships" id="268" r:id="R36fcc1a8f3d3496a"/>
    <p:sldId xmlns:r="http://schemas.openxmlformats.org/officeDocument/2006/relationships" id="269" r:id="R7281eaa3aae84559"/>
    <p:sldId xmlns:r="http://schemas.openxmlformats.org/officeDocument/2006/relationships" id="270" r:id="R29dadc96856e45b4"/>
  </p:sldIdLst>
  <p:sldSz cx="9144000" cy="5143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xml version='1.0' encoding='UTF-8' standalone='yes'?>
<Relationships xmlns="http://schemas.openxmlformats.org/package/2006/relationships"><Relationship Id="R147ce1de4a2a455d" Type="http://schemas.openxmlformats.org/officeDocument/2006/relationships/slide" Target="slides/slide1.xml"/><Relationship Id="R19804f32902248db" Type="http://schemas.openxmlformats.org/officeDocument/2006/relationships/slide" Target="slides/slide3.xml"/><Relationship Id="R28ebeb5863f04a2d" Type="http://schemas.openxmlformats.org/officeDocument/2006/relationships/notesMaster" Target="notesMasters/notesMaster1.xml"/><Relationship Id="R29dadc96856e45b4" Type="http://schemas.openxmlformats.org/officeDocument/2006/relationships/slide" Target="slides/slide15.xml"/><Relationship Id="R36fcc1a8f3d3496a" Type="http://schemas.openxmlformats.org/officeDocument/2006/relationships/slide" Target="slides/slide13.xml"/><Relationship Id="R51f62ac3988e425b" Type="http://schemas.openxmlformats.org/officeDocument/2006/relationships/viewProps" Target="viewProps.xml"/><Relationship Id="R53a838211be04923" Type="http://schemas.openxmlformats.org/officeDocument/2006/relationships/slide" Target="slides/slide9.xml"/><Relationship Id="R677b546fdace41ff" Type="http://schemas.openxmlformats.org/officeDocument/2006/relationships/slide" Target="slides/slide5.xml"/><Relationship Id="R7281eaa3aae84559" Type="http://schemas.openxmlformats.org/officeDocument/2006/relationships/slide" Target="slides/slide14.xml"/><Relationship Id="R80b6cb4c252944ac" Type="http://schemas.openxmlformats.org/officeDocument/2006/relationships/tableStyles" Target="tableStyles.xml"/><Relationship Id="R8ed2d2829a9c4547" Type="http://schemas.openxmlformats.org/officeDocument/2006/relationships/slide" Target="slides/slide6.xml"/><Relationship Id="R941c836a772849e5" Type="http://schemas.openxmlformats.org/officeDocument/2006/relationships/slide" Target="slides/slide10.xml"/><Relationship Id="R94f826f37e7048ef" Type="http://schemas.openxmlformats.org/officeDocument/2006/relationships/theme" Target="theme/theme1.xml"/><Relationship Id="Ra06f5c5c26214a2f" Type="http://schemas.openxmlformats.org/officeDocument/2006/relationships/slide" Target="slides/slide2.xml"/><Relationship Id="Ra22aea85b2a04685" Type="http://schemas.openxmlformats.org/officeDocument/2006/relationships/presProps" Target="presProps.xml"/><Relationship Id="Rb7e6296e15f24385" Type="http://schemas.openxmlformats.org/officeDocument/2006/relationships/slide" Target="slides/slide4.xml"/><Relationship Id="Rd376a0e0eb094c6e" Type="http://schemas.openxmlformats.org/officeDocument/2006/relationships/slide" Target="slides/slide7.xml"/><Relationship Id="Rd973f5374c2f451d" Type="http://schemas.openxmlformats.org/officeDocument/2006/relationships/slide" Target="slides/slide12.xml"/><Relationship Id="Rdc90397407ad4dc5" Type="http://schemas.openxmlformats.org/officeDocument/2006/relationships/slide" Target="slides/slide11.xml"/><Relationship Id="Re01831cae76d4edb" Type="http://schemas.openxmlformats.org/officeDocument/2006/relationships/slideMaster" Target="slideMasters/slideMaster1.xml"/><Relationship Id="Re91eede36a08408a"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8d340c6d7a62456b"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0953a298afcf4328" Type="http://schemas.openxmlformats.org/officeDocument/2006/relationships/notesMaster" Target="../notesMasters/notesMaster1.xml"/><Relationship Id="R6f83b9042e0848c5"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6a89a1ee0c3c4851" Type="http://schemas.openxmlformats.org/officeDocument/2006/relationships/slide" Target="../slides/slide2.xml"/><Relationship Id="R9eeee682faad421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79cd5ea45a11476d" Type="http://schemas.openxmlformats.org/officeDocument/2006/relationships/notesMaster" Target="../notesMasters/notesMaster1.xml"/><Relationship Id="R9c04dea0b8a24333"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600292b31d644fa0" Type="http://schemas.openxmlformats.org/officeDocument/2006/relationships/slide" Target="../slides/slide4.xml"/><Relationship Id="R9fdf8fc43802436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050f02c27128471c" Type="http://schemas.openxmlformats.org/officeDocument/2006/relationships/notesMaster" Target="../notesMasters/notesMaster1.xml"/><Relationship Id="Rb22c917257bb4c70"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871a8efd8c844ca5" Type="http://schemas.openxmlformats.org/officeDocument/2006/relationships/slide" Target="../slides/slide6.xml"/><Relationship Id="Raf840b49094a46bc"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6e9eaa8ec1244297" Type="http://schemas.openxmlformats.org/officeDocument/2006/relationships/slide" Target="../slides/slide7.xml"/><Relationship Id="Rf9583b89874f474e"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3371509954b046ee" Type="http://schemas.openxmlformats.org/officeDocument/2006/relationships/notesMaster" Target="../notesMasters/notesMaster1.xml"/><Relationship Id="Rfc8713b33af04acf"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cfcafb17bc844014" Type="http://schemas.openxmlformats.org/officeDocument/2006/relationships/notesMaster" Target="../notesMasters/notesMaster1.xml"/><Relationship Id="Rdd8f046636a34924"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579f4377a1ea4cc9" Type="http://schemas.openxmlformats.org/officeDocument/2006/relationships/notesMaster" Target="../notesMasters/notesMaster1.xml"/><Relationship Id="Rb7774257febb4655"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5a2306acf1114ee8" Type="http://schemas.openxmlformats.org/officeDocument/2006/relationships/slide" Target="../slides/slide11.xml"/><Relationship Id="Rfc49bb92d4e6410b"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3204f301a9804cc8" Type="http://schemas.openxmlformats.org/officeDocument/2006/relationships/notesMaster" Target="../notesMasters/notesMaster1.xml"/><Relationship Id="Reee902c3ef604bdf"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3d07fdbb2476482f" Type="http://schemas.openxmlformats.org/officeDocument/2006/relationships/slide" Target="../slides/slide13.xml"/><Relationship Id="R6b54da7fb4684045"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41e0d41e3c81421a" Type="http://schemas.openxmlformats.org/officeDocument/2006/relationships/notesMaster" Target="../notesMasters/notesMaster1.xml"/><Relationship Id="R75800e8403d142ef"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1338782c454843a4" Type="http://schemas.openxmlformats.org/officeDocument/2006/relationships/slide" Target="../slides/slide15.xml"/><Relationship Id="R2c1061d928f94dbb" Type="http://schemas.openxmlformats.org/officeDocument/2006/relationships/notesMaster" Target="../notesMasters/notesMaster1.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sz="1400"/>
              <a:t>TIME 0:45 | ELAPSED 0:45</a:t>
            </a:r>
          </a:p>
          <a:p xmlns:a="http://schemas.openxmlformats.org/drawingml/2006/main">
            <a:r>
              <a:rPr sz="1400"/>
              <a:t>Open cold and speak slowly.</a:t>
            </a:r>
          </a:p>
          <a:p xmlns:a="http://schemas.openxmlformats.org/drawingml/2006/main">
            <a:r>
              <a:rPr sz="1400"/>
              <a:t>“A few years ago, I would have described a great dashboard in terms of KPIs, filters, and design. My answer is different today. Dashboards were never the goal. Better decisions were.”</a:t>
            </a:r>
          </a:p>
          <a:p xmlns:a="http://schemas.openxmlformats.org/drawingml/2006/main">
            <a:r>
              <a:rPr sz="1400"/>
              <a:t>Pause, then advance.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sz="1400"/>
              <a:t>TIME 0:40 | ELAPSED 1:25</a:t>
            </a:r>
          </a:p>
          <a:p xmlns:a="http://schemas.openxmlformats.org/drawingml/2006/main">
            <a:r>
              <a:rPr sz="1400"/>
              <a:t>Introduce yourself and frame the session.</a:t>
            </a:r>
          </a:p>
          <a:p xmlns:a="http://schemas.openxmlformats.org/drawingml/2006/main">
            <a:r>
              <a:rPr sz="1400"/>
              <a:t>“I’m Thaddeus Leavell with the Decision strategy · Data governance · Operational intelligence. This is a leadership story about how trusted information can improve operational decisions. It is not a software demonstration.”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sz="1400"/>
              <a:t>TIME 1:30 | ELAPSED 2:55</a:t>
            </a:r>
          </a:p>
          <a:p xmlns:a="http://schemas.openxmlformats.org/drawingml/2006/main">
            <a:r>
              <a:rPr sz="1400"/>
              <a:t>State the decision problem.</a:t>
            </a:r>
          </a:p>
          <a:p xmlns:a="http://schemas.openxmlformats.org/drawingml/2006/main">
            <a:r>
              <a:rPr sz="1400"/>
              <a:t>“We had plenty of data, reports, and dashboards. Leaders still needed clear answers about backlogs, priorities, trust, and performance.”</a:t>
            </a:r>
          </a:p>
          <a:p xmlns:a="http://schemas.openxmlformats.org/drawingml/2006/main">
            <a:r>
              <a:rPr sz="1400"/>
              <a:t>Briefly mention the experience of two teams bringing different answers to the same operational question. Do not expand into a long story.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txBody xmlns:a="http://schemas.openxmlformats.org/drawingml/2006/main">
          <a:bodyPr/>
          <a:p/>
        </p:txBody>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1:00 | ELAPSED 3:55</a:t>
            </a:r>
            <a:br/>
            <a:r>
              <a:t>Use this as a reflective pause. Do not request hands, chat responses, or other audience interaction.</a:t>
            </a:r>
            <a:br/>
            <a:r>
              <a:t>“Consider two questions for a moment.</a:t>
            </a:r>
            <a:br/>
            <a:br/>
            <a:r>
              <a:t>First, does your organization have dashboards? For most of us, the answer is probably yes.</a:t>
            </a:r>
            <a:br/>
            <a:br/>
            <a:r>
              <a:t>Second, how often does a dashboard actually change what your organization does?</a:t>
            </a:r>
            <a:br/>
            <a:br/>
            <a:r>
              <a:t>That difference between having information and using it to change an action is the gap I want to focus on today.”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sz="1400"/>
              <a:t>TIME 1:25 | ELAPSED 5:20</a:t>
            </a:r>
          </a:p>
          <a:p xmlns:a="http://schemas.openxmlformats.org/drawingml/2006/main">
            <a:r>
              <a:rPr sz="1400"/>
              <a:t>Contrast the two questions.</a:t>
            </a:r>
          </a:p>
          <a:p xmlns:a="http://schemas.openxmlformats.org/drawingml/2006/main">
            <a:r>
              <a:rPr sz="1400"/>
              <a:t>“We stopped beginning with what dashboard to build. We began with the operational decision that needed to improve.”</a:t>
            </a:r>
          </a:p>
          <a:p xmlns:a="http://schemas.openxmlformats.org/drawingml/2006/main">
            <a:r>
              <a:rPr sz="1400"/>
              <a:t>Name data quality, governance, definitions, and workflow visibility as the conditions that make the answer trustworthy.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sz="1400"/>
              <a:t>TIME 1:50 | ELAPSED 7:10</a:t>
            </a:r>
          </a:p>
          <a:p xmlns:a="http://schemas.openxmlformats.org/drawingml/2006/main">
            <a:r>
              <a:rPr sz="1400"/>
              <a:t>This is the signature model. Read it from the bottom upward.</a:t>
            </a:r>
          </a:p>
          <a:p xmlns:a="http://schemas.openxmlformats.org/drawingml/2006/main">
            <a:r>
              <a:rPr sz="1400"/>
              <a:t>Source systems support data quality. Governance supplies definitions and ownership. Together they create trusted information. Analytics places that information in context. Operational Intelligence supports better decisions.</a:t>
            </a:r>
          </a:p>
          <a:p xmlns:a="http://schemas.openxmlformats.org/drawingml/2006/main">
            <a:r>
              <a:rPr sz="1400"/>
              <a:t>Pause on Trusted Information. That is the hinge of the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txBody xmlns:a="http://schemas.openxmlformats.org/drawingml/2006/main">
          <a:bodyPr/>
          <a:p/>
        </p:txBody>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1:20 | ELAPSED 8:30</a:t>
            </a:r>
            <a:br/>
            <a:r>
              <a:t>Do not read every bullet. Give one ownership example.</a:t>
            </a:r>
            <a:br/>
            <a:r>
              <a:t>Technology is essential to Operational Intelligence. Dashboards, analytics, automation, and emerging capabilities such as artificial intelligence make trusted information accessible and usable at operational speed. But technology alone is insufficient.</a:t>
            </a:r>
            <a:br/>
            <a:r>
              <a:t>People own the decisions: leaders interpret the signal, exercise authority, and choose the action. Process creates consistency and accountability by defining measures, workflows, thresholds, ownership, and review rhythms.</a:t>
            </a:r>
            <a:br/>
            <a:r>
              <a:t>Operational Intelligence requires all three elements working together: people, process, and technology. For example, a dashboard can show that a queue crossed an aging threshold, but people and process determine who responds, what capacity moves, and when the result is reviewed.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sz="1400"/>
              <a:t>TIME 1:30 | ELAPSED 10:00</a:t>
            </a:r>
          </a:p>
          <a:p xmlns:a="http://schemas.openxmlformats.org/drawingml/2006/main">
            <a:r>
              <a:rPr sz="1400"/>
              <a:t>Trace the cycle once.</a:t>
            </a:r>
          </a:p>
          <a:p xmlns:a="http://schemas.openxmlformats.org/drawingml/2006/main">
            <a:r>
              <a:rPr sz="1400"/>
              <a:t>Operational data becomes trusted information. Leaders interpret the signal, make a decision, act, and measure the result. New measurements begin the next cycle.</a:t>
            </a:r>
          </a:p>
          <a:p xmlns:a="http://schemas.openxmlformats.org/drawingml/2006/main">
            <a:r>
              <a:rPr sz="1400"/>
              <a:t>Emphasize that the value comes from repeated management behavior, not from publishing a finished report.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txBody xmlns:a="http://schemas.openxmlformats.org/drawingml/2006/main">
          <a:bodyPr/>
          <a:p/>
        </p:txBody>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1:40 | ELAPSED 11:40</a:t>
            </a:r>
            <a:br/>
            <a:r>
              <a:t>Illustrative data only. All numbers are fictional and do not represent performance at an actual organization.</a:t>
            </a:r>
            <a:br/>
            <a:r>
              <a:t>Use the same three-part pattern that will repeat across the next two examples: Signal, Decision, Response.</a:t>
            </a:r>
            <a:br/>
            <a:r>
              <a:t>SIGNAL: Online demand exceeds completions by 120 requests. Overall, the organization received 8,400 requests and completed 8,610, so total open work declined by 210 even though the online channel moved in the opposite direction.</a:t>
            </a:r>
            <a:br/>
            <a:r>
              <a:t>DECISION: Which channel needs capacity this week?</a:t>
            </a:r>
            <a:br/>
            <a:r>
              <a:t>RESPONSE: Shift short-term capacity toward online processing.</a:t>
            </a:r>
            <a:br/>
            <a:r>
              <a:t>The point is not simply that production improved. Operational Intelligence makes the management decision more specific by showing where demand and throughput have moved apart.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txBody xmlns:a="http://schemas.openxmlformats.org/drawingml/2006/main">
          <a:bodyPr/>
          <a:p/>
        </p:txBody>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1:50 | ELAPSED 13:30</a:t>
            </a:r>
            <a:br/>
            <a:r>
              <a:t>Illustrative data only. Keep staff and facility identities out of the discussion.</a:t>
            </a:r>
            <a:br/>
            <a:r>
              <a:t>Again, use the same Signal, Decision, Response pattern.</a:t>
            </a:r>
            <a:br/>
            <a:r>
              <a:t>This workflow becomes measurable only after governed status definitions are applied consistently. The statuses reconcile to 10,000 received records: 91 percent accepted, five percent requiring manual review, with the remaining records distributed among the other defined statuses.</a:t>
            </a:r>
            <a:br/>
            <a:r>
              <a:t>SIGNAL: Five percent of records require manual review.</a:t>
            </a:r>
            <a:br/>
            <a:r>
              <a:t>DECISION: Where should review effort focus?</a:t>
            </a:r>
            <a:br/>
            <a:r>
              <a:t>RESPONSE: Focus on locations with recurring review patterns.</a:t>
            </a:r>
            <a:br/>
            <a:r>
              <a:t>The governed statuses create a common language for action, while facility patterns help distinguish isolated record issues from recurring training, workflow, or system issues.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txBody xmlns:a="http://schemas.openxmlformats.org/drawingml/2006/main">
          <a:bodyPr/>
          <a:p/>
        </p:txBody>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1:40 | ELAPSED 15:10</a:t>
            </a:r>
            <a:br/>
            <a:r>
              <a:t>Illustrative data only. Point to both throughput and aging.</a:t>
            </a:r>
            <a:br/>
            <a:r>
              <a:t>Complete the same Signal, Decision, Response pattern.</a:t>
            </a:r>
            <a:br/>
            <a:r>
              <a:t>Completed work exceeds incoming demand by 380 during the period, but the aging distribution shows that strong throughput has not automatically resolved the oldest work.</a:t>
            </a:r>
            <a:br/>
            <a:r>
              <a:t>SIGNAL: 300 requests remain more than 20 days old.</a:t>
            </a:r>
            <a:br/>
            <a:r>
              <a:t>DECISION: Where should capacity go to reduce aging?</a:t>
            </a:r>
            <a:br/>
            <a:r>
              <a:t>RESPONSE: Protect throughput while concentrating effort on the oldest work.</a:t>
            </a:r>
            <a:br/>
            <a:r>
              <a:t>Leadership would then monitor whether the oldest group declines without causing new aging elsewhere. The combination of throughput and aging supports a more defensible staffing decision than either measure alone.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sz="1400"/>
              <a:t>TIME 1:30 | ELAPSED 16:40</a:t>
            </a:r>
          </a:p>
          <a:p xmlns:a="http://schemas.openxmlformats.org/drawingml/2006/main">
            <a:r>
              <a:rPr sz="1400"/>
              <a:t>Own the lessons directly.</a:t>
            </a:r>
          </a:p>
          <a:p xmlns:a="http://schemas.openxmlformats.org/drawingml/2006/main">
            <a:r>
              <a:rPr sz="1400"/>
              <a:t>“We believed the dashboard would solve the problem. We underestimated governance, and we standardized definitions too late.”</a:t>
            </a:r>
          </a:p>
          <a:p xmlns:a="http://schemas.openxmlformats.org/drawingml/2006/main">
            <a:r>
              <a:rPr sz="1400"/>
              <a:t>The correction was to start with the decision, establish ownership, and agree on the measure before building the 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sz="1400"/>
              <a:t>TIME 1:45 | ELAPSED 18:25</a:t>
            </a:r>
          </a:p>
          <a:p xmlns:a="http://schemas.openxmlformats.org/drawingml/2006/main">
            <a:r>
              <a:rPr sz="1400"/>
              <a:t>Give the audience a practical starting point.</a:t>
            </a:r>
          </a:p>
          <a:p xmlns:a="http://schemas.openxmlformats.org/drawingml/2006/main">
            <a:r>
              <a:rPr sz="1400"/>
              <a:t>Choose one operational decision. Define the trusted measures behind it. Review the measures on a consistent schedule. Act on the signal, then measure whether the action worked.</a:t>
            </a:r>
          </a:p>
          <a:p xmlns:a="http://schemas.openxmlformats.org/drawingml/2006/main">
            <a:r>
              <a:rPr sz="1400"/>
              <a:t>“Every leader in this room already owns a decision that can begin this cycle on Monday.”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txBody xmlns:a="http://schemas.openxmlformats.org/drawingml/2006/main">
          <a:bodyPr/>
          <a:p/>
        </p:txBody>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1:20 | ELAPSED 19:45</a:t>
            </a:r>
            <a:br/>
            <a:r>
              <a:t>Keep the close executive and concise. Pause briefly between each statement.</a:t>
            </a:r>
            <a:br/>
            <a:r>
              <a:t>“Trusted information helps leaders make better decisions.</a:t>
            </a:r>
            <a:br/>
            <a:br/>
            <a:r>
              <a:t>Better decisions improve performance.</a:t>
            </a:r>
            <a:br/>
            <a:br/>
            <a:r>
              <a:t>Better performance strengthens public health.</a:t>
            </a:r>
            <a:br/>
            <a:br/>
            <a:r>
              <a:t>Better decisions build better public health.”</a:t>
            </a:r>
            <a:br/>
            <a:r>
              <a:t>Pause before advancing.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sz="1400"/>
              <a:t>TIME 0:45 | ELAPSED 20:30</a:t>
            </a:r>
          </a:p>
          <a:p xmlns:a="http://schemas.openxmlformats.org/drawingml/2006/main">
            <a:r>
              <a:rPr sz="1400"/>
              <a:t>Thank the audience.</a:t>
            </a:r>
          </a:p>
          <a:p xmlns:a="http://schemas.openxmlformats.org/drawingml/2006/main">
            <a:r>
              <a:rPr sz="1400"/>
              <a:t>Restate the takeaway in one sentence: “Operational Intelligence is an organizational capability that turns trusted information into better operational decisions.”</a:t>
            </a:r>
          </a:p>
          <a:p xmlns:a="http://schemas.openxmlformats.org/drawingml/2006/main">
            <a:r>
              <a:rPr sz="1400"/>
              <a:t>Invite follow-up conversations after the session and end.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b230e87cb9cc49cc"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4f9575ea327d40b8"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9dd3a66794a94c68"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a302f2d6f42749a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0b341726130a4b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e3a070d35e0b4843"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83327dc84da44f95"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d99a0dea57cd4bfd"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1e9f4eb3e675406c"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525948c3931d4dca"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00aea80678154c16"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efa8b02b8ed2451e" Type="http://schemas.openxmlformats.org/officeDocument/2006/relationships/slideMaster" Target="../slideMasters/slideMaster1.xml"/></Relationships>
</file>

<file path=ppt/slideLayouts/slideLayout1.xml><?xml version="1.0" encoding="utf-8"?>
<p:sldLayout xmlns:p="http://schemas.openxmlformats.org/presentationml/2006/main" preserve="1">
  <p:cSld name="DEFAULT">
    <p:bg>
      <p:bgRef idx="1001">
        <a:schemeClr xmlns:a="http://schemas.openxmlformats.org/drawingml/2006/main" val="bg1"/>
      </p:bgRef>
    </p:bg>
    <p:spTree>
      <p:nvGrpSpPr>
        <p:cNvPr id="1" name=""/>
        <p:cNvGrpSpPr/>
        <p:nvPr/>
      </p:nvGrpSpPr>
      <p:grpSpPr>
        <a:xfrm xmlns:a="http://schemas.openxmlformats.org/drawingml/2006/main"/>
      </p:grpSpPr>
    </p:spTree>
  </p:cSld>
</p:sldLayout>
</file>

<file path=ppt/slideLayouts/slideLayout2.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A536F83-3E1E-C944-4473-2EC5A7FEB428}"/>
              </a:ext>
            </a:extLst>
          </p:cNvPr>
          <p:cNvSpPr>
            <a:spLocks xmlns:a="http://schemas.openxmlformats.org/drawingml/2006/main" noGrp="1"/>
          </p:cNvSpPr>
          <p:nvPr>
            <p:ph type="ctrTitle" idx="0"/>
          </p:nvPr>
        </p:nvSpPr>
        <p:spPr>
          <a:xfrm xmlns:a="http://schemas.openxmlformats.org/drawingml/2006/main">
            <a:off x="1524000" y="1122363"/>
            <a:ext cx="9144000" cy="2387600"/>
          </a:xfrm>
        </p:spPr>
        <p:txBody>
          <a:bodyPr xmlns:a="http://schemas.openxmlformats.org/drawingml/2006/main" anchor="b"/>
          <a:lstStyle xmlns:a="http://schemas.openxmlformats.org/drawingml/2006/main">
            <a:lvl1pPr algn="ctr">
              <a:buNone/>
              <a:defRPr sz="6000"/>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F2CE5AAF-EE0B-B39F-160C-D033A5C6BA6D}"/>
              </a:ext>
            </a:extLst>
          </p:cNvPr>
          <p:cNvSpPr>
            <a:spLocks xmlns:a="http://schemas.openxmlformats.org/drawingml/2006/main" noGrp="1"/>
          </p:cNvSpPr>
          <p:nvPr>
            <p:ph type="subTitle" idx="1"/>
          </p:nvPr>
        </p:nvSpPr>
        <p:spPr>
          <a:xfrm xmlns:a="http://schemas.openxmlformats.org/drawingml/2006/main">
            <a:off x="1524000" y="3602038"/>
            <a:ext cx="9144000" cy="1655762"/>
          </a:xfrm>
        </p:spPr>
        <p:txBody>
          <a:bodyPr xmlns:a="http://schemas.openxmlformats.org/drawingml/2006/main"/>
          <a:lstStyle xmlns:a="http://schemas.openxmlformats.org/drawingml/2006/main">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Click to edit Master subtitle style</a:t>
            </a:r>
          </a:p>
        </p:txBody>
      </p:sp>
      <p:sp>
        <p:nvSpPr>
          <p:cNvPr id="4" name="Date Placeholder 3">
            <a:extLst xmlns:a="http://schemas.openxmlformats.org/drawingml/2006/main">
              <a:ext uri="{FF2B5EF4-FFF2-40B4-BE49-F238E27FC236}">
                <a16:creationId xmlns:a16="http://schemas.microsoft.com/office/drawing/2014/main" id="{84ECAD4A-877D-C34A-713E-3FF8F042F5B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E82E783E-6A43-7049-A75D-E7A96B482943}" type="datetimeFigureOut">
              <a:t>9/12/26</a:t>
            </a:fld>
            <a:endParaRPr/>
          </a:p>
        </p:txBody>
      </p:sp>
      <p:sp>
        <p:nvSpPr>
          <p:cNvPr id="5" name="Footer Placeholder 4">
            <a:extLst xmlns:a="http://schemas.openxmlformats.org/drawingml/2006/main">
              <a:ext uri="{FF2B5EF4-FFF2-40B4-BE49-F238E27FC236}">
                <a16:creationId xmlns:a16="http://schemas.microsoft.com/office/drawing/2014/main" id="{70B292E1-5E89-512B-BE4D-81E8F9773A2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8B8A3FF3-820D-A0B0-3EB0-3274BFAB83E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ABA43892-7557-314D-ACDB-AC09C4CD6ABC}" type="slidenum">
              <a:t>‹#›</a:t>
            </a:fld>
            <a:endParaRPr/>
          </a:p>
        </p:txBody>
      </p:sp>
    </p:spTree>
  </p:cSld>
</p:sldLayout>
</file>

<file path=ppt/slideLayouts/slideLayout3.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9B078C7-C1A8-616F-1E99-32FDFC9F3EF0}"/>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9D813CBC-4857-846F-666C-5A66BC73D8D0}"/>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Date Placeholder 3">
            <a:extLst xmlns:a="http://schemas.openxmlformats.org/drawingml/2006/main">
              <a:ext uri="{FF2B5EF4-FFF2-40B4-BE49-F238E27FC236}">
                <a16:creationId xmlns:a16="http://schemas.microsoft.com/office/drawing/2014/main" id="{EDF65A71-06B9-3AFD-2537-DCC9C826F05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E82E783E-6A43-7049-A75D-E7A96B482943}" type="datetimeFigureOut">
              <a:t>9/12/26</a:t>
            </a:fld>
            <a:endParaRPr/>
          </a:p>
        </p:txBody>
      </p:sp>
      <p:sp>
        <p:nvSpPr>
          <p:cNvPr id="5" name="Footer Placeholder 4">
            <a:extLst xmlns:a="http://schemas.openxmlformats.org/drawingml/2006/main">
              <a:ext uri="{FF2B5EF4-FFF2-40B4-BE49-F238E27FC236}">
                <a16:creationId xmlns:a16="http://schemas.microsoft.com/office/drawing/2014/main" id="{17BC7746-28C5-3A5B-DA20-F9475660DC3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0E8CDD60-2148-9E44-F4EA-4E4F777EE94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ABA43892-7557-314D-ACDB-AC09C4CD6ABC}" type="slidenum">
              <a:t>‹#›</a:t>
            </a:fld>
            <a:endParaRPr/>
          </a:p>
        </p:txBody>
      </p:sp>
    </p:spTree>
  </p:cSld>
</p:sldLayout>
</file>

<file path=ppt/slideLayouts/slideLayout4.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A3FD075-6B04-D5AF-E7EA-9BA1C43BFA6D}"/>
              </a:ext>
            </a:extLst>
          </p:cNvPr>
          <p:cNvSpPr>
            <a:spLocks xmlns:a="http://schemas.openxmlformats.org/drawingml/2006/main" noGrp="1"/>
          </p:cNvSpPr>
          <p:nvPr>
            <p:ph type="title" idx="0"/>
          </p:nvPr>
        </p:nvSpPr>
        <p:spPr>
          <a:xfrm xmlns:a="http://schemas.openxmlformats.org/drawingml/2006/main">
            <a:off x="831850" y="1709738"/>
            <a:ext cx="10515600" cy="2852737"/>
          </a:xfrm>
        </p:spPr>
        <p:txBody>
          <a:bodyPr xmlns:a="http://schemas.openxmlformats.org/drawingml/2006/main" anchor="b"/>
          <a:lstStyle xmlns:a="http://schemas.openxmlformats.org/drawingml/2006/main">
            <a:lvl1pPr>
              <a:buNone/>
              <a:defRPr sz="6000"/>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64C4E608-426C-1803-3AD2-DDF7C148EE4D}"/>
              </a:ext>
            </a:extLst>
          </p:cNvPr>
          <p:cNvSpPr>
            <a:spLocks xmlns:a="http://schemas.openxmlformats.org/drawingml/2006/main" noGrp="1"/>
          </p:cNvSpPr>
          <p:nvPr>
            <p:ph type="body" idx="1"/>
          </p:nvPr>
        </p:nvSpPr>
        <p:spPr>
          <a:xfrm xmlns:a="http://schemas.openxmlformats.org/drawingml/2006/main">
            <a:off x="831850" y="4589463"/>
            <a:ext cx="10515600" cy="1500187"/>
          </a:xfrm>
        </p:spPr>
        <p:txBody>
          <a:bodyPr xmlns:a="http://schemas.openxmlformats.org/drawingml/2006/main"/>
          <a:lstStyle xmlns:a="http://schemas.openxmlformats.org/drawingml/2006/main">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D3804FA2-8BC0-1EB7-CAD2-75665DEDC345}"/>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E82E783E-6A43-7049-A75D-E7A96B482943}" type="datetimeFigureOut">
              <a:t>9/12/26</a:t>
            </a:fld>
            <a:endParaRPr/>
          </a:p>
        </p:txBody>
      </p:sp>
      <p:sp>
        <p:nvSpPr>
          <p:cNvPr id="5" name="Footer Placeholder 4">
            <a:extLst xmlns:a="http://schemas.openxmlformats.org/drawingml/2006/main">
              <a:ext uri="{FF2B5EF4-FFF2-40B4-BE49-F238E27FC236}">
                <a16:creationId xmlns:a16="http://schemas.microsoft.com/office/drawing/2014/main" id="{F530F21B-4D16-6C9B-3765-841EF054831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DC58AB2F-4DEB-BD14-DBFE-BA165E751691}"/>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ABA43892-7557-314D-ACDB-AC09C4CD6ABC}" type="slidenum">
              <a:t>‹#›</a:t>
            </a:fld>
            <a:endParaRPr/>
          </a:p>
        </p:txBody>
      </p:sp>
    </p:spTree>
  </p:cSld>
</p:sldLayout>
</file>

<file path=ppt/slideLayouts/slideLayout5.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CC86F23-ED8A-A459-C390-FE059F82A521}"/>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DB4F65A3-30FF-0F78-9251-E18789FA62C4}"/>
              </a:ext>
            </a:extLst>
          </p:cNvPr>
          <p:cNvSpPr>
            <a:spLocks xmlns:a="http://schemas.openxmlformats.org/drawingml/2006/main" noGrp="1"/>
          </p:cNvSpPr>
          <p:nvPr>
            <p:ph idx="1"/>
          </p:nvPr>
        </p:nvSpPr>
        <p:spPr>
          <a:xfrm xmlns:a="http://schemas.openxmlformats.org/drawingml/2006/main">
            <a:off x="838200" y="1825625"/>
            <a:ext cx="5181600" cy="4351338"/>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Content Placeholder 3">
            <a:extLst xmlns:a="http://schemas.openxmlformats.org/drawingml/2006/main">
              <a:ext uri="{FF2B5EF4-FFF2-40B4-BE49-F238E27FC236}">
                <a16:creationId xmlns:a16="http://schemas.microsoft.com/office/drawing/2014/main" id="{2FF97231-3FCD-31FE-1CAE-B858183E289B}"/>
              </a:ext>
            </a:extLst>
          </p:cNvPr>
          <p:cNvSpPr>
            <a:spLocks xmlns:a="http://schemas.openxmlformats.org/drawingml/2006/main" noGrp="1"/>
          </p:cNvSpPr>
          <p:nvPr>
            <p:ph idx="2"/>
          </p:nvPr>
        </p:nvSpPr>
        <p:spPr>
          <a:xfrm xmlns:a="http://schemas.openxmlformats.org/drawingml/2006/main">
            <a:off x="6172200" y="1825625"/>
            <a:ext cx="5181600" cy="4351338"/>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4">
            <a:extLst xmlns:a="http://schemas.openxmlformats.org/drawingml/2006/main">
              <a:ext uri="{FF2B5EF4-FFF2-40B4-BE49-F238E27FC236}">
                <a16:creationId xmlns:a16="http://schemas.microsoft.com/office/drawing/2014/main" id="{49411F6A-6870-32A0-4635-93CC4DF999E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E82E783E-6A43-7049-A75D-E7A96B482943}" type="datetimeFigureOut">
              <a:t>9/12/26</a:t>
            </a:fld>
            <a:endParaRPr/>
          </a:p>
        </p:txBody>
      </p:sp>
      <p:sp>
        <p:nvSpPr>
          <p:cNvPr id="6" name="Footer Placeholder 5">
            <a:extLst xmlns:a="http://schemas.openxmlformats.org/drawingml/2006/main">
              <a:ext uri="{FF2B5EF4-FFF2-40B4-BE49-F238E27FC236}">
                <a16:creationId xmlns:a16="http://schemas.microsoft.com/office/drawing/2014/main" id="{634CA871-CB67-CDD6-863D-DDCE085EBA3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C712496F-A0F5-F986-2968-489E42497654}"/>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ABA43892-7557-314D-ACDB-AC09C4CD6ABC}" type="slidenum">
              <a:t>‹#›</a:t>
            </a:fld>
            <a:endParaRPr/>
          </a:p>
        </p:txBody>
      </p:sp>
    </p:spTree>
  </p:cSld>
</p:sldLayout>
</file>

<file path=ppt/slideLayouts/slideLayout6.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031F946-C3F8-070C-A425-355EE812C092}"/>
              </a:ext>
            </a:extLst>
          </p:cNvPr>
          <p:cNvSpPr>
            <a:spLocks xmlns:a="http://schemas.openxmlformats.org/drawingml/2006/main" noGrp="1"/>
          </p:cNvSpPr>
          <p:nvPr>
            <p:ph type="title" idx="0"/>
          </p:nvPr>
        </p:nvSpPr>
        <p:spPr>
          <a:xfrm xmlns:a="http://schemas.openxmlformats.org/drawingml/2006/main">
            <a:off x="839788" y="365125"/>
            <a:ext cx="10515600" cy="1325563"/>
          </a:xfrm>
        </p:spPr>
        <p:txBody>
          <a:bodyPr xmlns:a="http://schemas.openxmlformats.org/drawingml/2006/main"/>
          <a:lstStyle xmlns:a="http://schemas.openxmlformats.org/drawingml/2006/main"/>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58ED1C70-59E9-4204-205D-EA3F7BDB30A1}"/>
              </a:ext>
            </a:extLst>
          </p:cNvPr>
          <p:cNvSpPr>
            <a:spLocks xmlns:a="http://schemas.openxmlformats.org/drawingml/2006/main" noGrp="1"/>
          </p:cNvSpPr>
          <p:nvPr>
            <p:ph type="body" idx="1"/>
          </p:nvPr>
        </p:nvSpPr>
        <p:spPr>
          <a:xfrm xmlns:a="http://schemas.openxmlformats.org/drawingml/2006/main">
            <a:off x="839788" y="1681163"/>
            <a:ext cx="5157787" cy="823912"/>
          </a:xfrm>
        </p:spPr>
        <p:txBody>
          <a:bodyPr xmlns:a="http://schemas.openxmlformats.org/drawingml/2006/main" anchor="b"/>
          <a:lstStyle xmlns:a="http://schemas.openxmlformats.org/drawingml/2006/main">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7F5885AD-8F5D-8A10-DC96-6502E5F60C85}"/>
              </a:ext>
            </a:extLst>
          </p:cNvPr>
          <p:cNvSpPr>
            <a:spLocks xmlns:a="http://schemas.openxmlformats.org/drawingml/2006/main" noGrp="1"/>
          </p:cNvSpPr>
          <p:nvPr>
            <p:ph idx="2"/>
          </p:nvPr>
        </p:nvSpPr>
        <p:spPr>
          <a:xfrm xmlns:a="http://schemas.openxmlformats.org/drawingml/2006/main">
            <a:off x="839788" y="2505075"/>
            <a:ext cx="5157787" cy="3684588"/>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Text Placeholder 4">
            <a:extLst xmlns:a="http://schemas.openxmlformats.org/drawingml/2006/main">
              <a:ext uri="{FF2B5EF4-FFF2-40B4-BE49-F238E27FC236}">
                <a16:creationId xmlns:a16="http://schemas.microsoft.com/office/drawing/2014/main" id="{3669F541-B6AA-2FAB-7ACB-FDC50E5673E8}"/>
              </a:ext>
            </a:extLst>
          </p:cNvPr>
          <p:cNvSpPr>
            <a:spLocks xmlns:a="http://schemas.openxmlformats.org/drawingml/2006/main" noGrp="1"/>
          </p:cNvSpPr>
          <p:nvPr>
            <p:ph type="body" idx="3"/>
          </p:nvPr>
        </p:nvSpPr>
        <p:spPr>
          <a:xfrm xmlns:a="http://schemas.openxmlformats.org/drawingml/2006/main">
            <a:off x="6172200" y="1681163"/>
            <a:ext cx="5183188" cy="823912"/>
          </a:xfrm>
        </p:spPr>
        <p:txBody>
          <a:bodyPr xmlns:a="http://schemas.openxmlformats.org/drawingml/2006/main" anchor="b"/>
          <a:lstStyle xmlns:a="http://schemas.openxmlformats.org/drawingml/2006/main">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2D416C95-C66C-33C2-AFFA-50F265394DEF}"/>
              </a:ext>
            </a:extLst>
          </p:cNvPr>
          <p:cNvSpPr>
            <a:spLocks xmlns:a="http://schemas.openxmlformats.org/drawingml/2006/main" noGrp="1"/>
          </p:cNvSpPr>
          <p:nvPr>
            <p:ph idx="4"/>
          </p:nvPr>
        </p:nvSpPr>
        <p:spPr>
          <a:xfrm xmlns:a="http://schemas.openxmlformats.org/drawingml/2006/main">
            <a:off x="6172200" y="2505075"/>
            <a:ext cx="5183188" cy="3684588"/>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7" name="Date Placeholder 6">
            <a:extLst xmlns:a="http://schemas.openxmlformats.org/drawingml/2006/main">
              <a:ext uri="{FF2B5EF4-FFF2-40B4-BE49-F238E27FC236}">
                <a16:creationId xmlns:a16="http://schemas.microsoft.com/office/drawing/2014/main" id="{A516E808-4C52-543E-BEC8-EB999915AC7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E82E783E-6A43-7049-A75D-E7A96B482943}" type="datetimeFigureOut">
              <a:t>9/12/26</a:t>
            </a:fld>
            <a:endParaRPr/>
          </a:p>
        </p:txBody>
      </p:sp>
      <p:sp>
        <p:nvSpPr>
          <p:cNvPr id="8" name="Footer Placeholder 7">
            <a:extLst xmlns:a="http://schemas.openxmlformats.org/drawingml/2006/main">
              <a:ext uri="{FF2B5EF4-FFF2-40B4-BE49-F238E27FC236}">
                <a16:creationId xmlns:a16="http://schemas.microsoft.com/office/drawing/2014/main" id="{00F042A5-6EBE-F959-AC73-DCFD69CC2A4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9" name="Slide Number Placeholder 8">
            <a:extLst xmlns:a="http://schemas.openxmlformats.org/drawingml/2006/main">
              <a:ext uri="{FF2B5EF4-FFF2-40B4-BE49-F238E27FC236}">
                <a16:creationId xmlns:a16="http://schemas.microsoft.com/office/drawing/2014/main" id="{EDD78EE3-DBFA-A123-936D-D2DA4101758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ABA43892-7557-314D-ACDB-AC09C4CD6ABC}" type="slidenum">
              <a:t>‹#›</a:t>
            </a:fld>
            <a:endParaRPr/>
          </a:p>
        </p:txBody>
      </p:sp>
    </p:spTree>
  </p:cSld>
</p:sldLayout>
</file>

<file path=ppt/slideLayouts/slideLayout7.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0BC7965-C285-347B-963D-B704DCA7B1BD}"/>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Date Placeholder 2">
            <a:extLst xmlns:a="http://schemas.openxmlformats.org/drawingml/2006/main">
              <a:ext uri="{FF2B5EF4-FFF2-40B4-BE49-F238E27FC236}">
                <a16:creationId xmlns:a16="http://schemas.microsoft.com/office/drawing/2014/main" id="{B91D508C-653F-3D62-09A5-EAD28962962E}"/>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E82E783E-6A43-7049-A75D-E7A96B482943}" type="datetimeFigureOut">
              <a:t>9/12/26</a:t>
            </a:fld>
            <a:endParaRPr/>
          </a:p>
        </p:txBody>
      </p:sp>
      <p:sp>
        <p:nvSpPr>
          <p:cNvPr id="4" name="Footer Placeholder 3">
            <a:extLst xmlns:a="http://schemas.openxmlformats.org/drawingml/2006/main">
              <a:ext uri="{FF2B5EF4-FFF2-40B4-BE49-F238E27FC236}">
                <a16:creationId xmlns:a16="http://schemas.microsoft.com/office/drawing/2014/main" id="{C519AB51-B9D5-489F-9EA1-5D57370E2638}"/>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5" name="Slide Number Placeholder 4">
            <a:extLst xmlns:a="http://schemas.openxmlformats.org/drawingml/2006/main">
              <a:ext uri="{FF2B5EF4-FFF2-40B4-BE49-F238E27FC236}">
                <a16:creationId xmlns:a16="http://schemas.microsoft.com/office/drawing/2014/main" id="{77C96B3C-FB29-DF97-6820-35C1387632D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ABA43892-7557-314D-ACDB-AC09C4CD6ABC}" type="slidenum">
              <a:t>‹#›</a:t>
            </a:fld>
            <a:endParaRPr/>
          </a:p>
        </p:txBody>
      </p:sp>
    </p:spTree>
  </p:cSld>
</p:sldLayout>
</file>

<file path=ppt/slideLayouts/slideLayout8.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2" name="Date Placeholder 1">
            <a:extLst xmlns:a="http://schemas.openxmlformats.org/drawingml/2006/main">
              <a:ext uri="{FF2B5EF4-FFF2-40B4-BE49-F238E27FC236}">
                <a16:creationId xmlns:a16="http://schemas.microsoft.com/office/drawing/2014/main" id="{087363E1-86B6-E01E-B797-F64B946367E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E82E783E-6A43-7049-A75D-E7A96B482943}" type="datetimeFigureOut">
              <a:t>9/12/26</a:t>
            </a:fld>
            <a:endParaRPr/>
          </a:p>
        </p:txBody>
      </p:sp>
      <p:sp>
        <p:nvSpPr>
          <p:cNvPr id="3" name="Footer Placeholder 2">
            <a:extLst xmlns:a="http://schemas.openxmlformats.org/drawingml/2006/main">
              <a:ext uri="{FF2B5EF4-FFF2-40B4-BE49-F238E27FC236}">
                <a16:creationId xmlns:a16="http://schemas.microsoft.com/office/drawing/2014/main" id="{3A618903-DB18-4D7D-B994-BE3441ABE028}"/>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a:extLst xmlns:a="http://schemas.openxmlformats.org/drawingml/2006/main">
              <a:ext uri="{FF2B5EF4-FFF2-40B4-BE49-F238E27FC236}">
                <a16:creationId xmlns:a16="http://schemas.microsoft.com/office/drawing/2014/main" id="{9C4C5DA5-2ECA-8BF9-E4D4-D9D41C81B0D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ABA43892-7557-314D-ACDB-AC09C4CD6ABC}" type="slidenum">
              <a:t>‹#›</a:t>
            </a:fld>
            <a:endParaRPr/>
          </a:p>
        </p:txBody>
      </p:sp>
    </p:spTree>
  </p:cSld>
</p:sldLayout>
</file>

<file path=ppt/slideLayouts/slideLayout9.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A43ACD4-988B-3B4B-9225-65C12B1BF776}"/>
              </a:ext>
            </a:extLst>
          </p:cNvPr>
          <p:cNvSpPr>
            <a:spLocks xmlns:a="http://schemas.openxmlformats.org/drawingml/2006/main" noGrp="1"/>
          </p:cNvSpPr>
          <p:nvPr>
            <p:ph type="title" idx="0"/>
          </p:nvPr>
        </p:nvSpPr>
        <p:spPr>
          <a:xfrm xmlns:a="http://schemas.openxmlformats.org/drawingml/2006/main">
            <a:off x="839788" y="457200"/>
            <a:ext cx="3932237" cy="1600200"/>
          </a:xfrm>
        </p:spPr>
        <p:txBody>
          <a:bodyPr xmlns:a="http://schemas.openxmlformats.org/drawingml/2006/main" anchor="b"/>
          <a:lstStyle xmlns:a="http://schemas.openxmlformats.org/drawingml/2006/main">
            <a:lvl1pPr>
              <a:buNone/>
              <a:defRPr sz="32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B61B7AD3-C1BF-4AB3-4080-2C57FFC6783D}"/>
              </a:ext>
            </a:extLst>
          </p:cNvPr>
          <p:cNvSpPr>
            <a:spLocks xmlns:a="http://schemas.openxmlformats.org/drawingml/2006/main" noGrp="1"/>
          </p:cNvSpPr>
          <p:nvPr>
            <p:ph idx="1"/>
          </p:nvPr>
        </p:nvSpPr>
        <p:spPr>
          <a:xfrm xmlns:a="http://schemas.openxmlformats.org/drawingml/2006/main">
            <a:off x="5183188" y="987425"/>
            <a:ext cx="6172200" cy="4873625"/>
          </a:xfrm>
        </p:spPr>
        <p:txBody>
          <a:bodyPr xmlns:a="http://schemas.openxmlformats.org/drawingml/2006/main"/>
          <a:lstStyle xmlns:a="http://schemas.openxmlformats.org/drawingml/2006/main">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Text Placeholder 3">
            <a:extLst xmlns:a="http://schemas.openxmlformats.org/drawingml/2006/main">
              <a:ext uri="{FF2B5EF4-FFF2-40B4-BE49-F238E27FC236}">
                <a16:creationId xmlns:a16="http://schemas.microsoft.com/office/drawing/2014/main" id="{EC67D00C-B91A-E252-6898-F70D521A09F3}"/>
              </a:ext>
            </a:extLst>
          </p:cNvPr>
          <p:cNvSpPr>
            <a:spLocks xmlns:a="http://schemas.openxmlformats.org/drawingml/2006/main" noGrp="1"/>
          </p:cNvSpPr>
          <p:nvPr>
            <p:ph type="body" idx="2"/>
          </p:nvPr>
        </p:nvSpPr>
        <p:spPr>
          <a:xfrm xmlns:a="http://schemas.openxmlformats.org/drawingml/2006/main">
            <a:off x="839788" y="2057400"/>
            <a:ext cx="3932237" cy="3811588"/>
          </a:xfrm>
        </p:spPr>
        <p:txBody>
          <a:bodyPr xmlns:a="http://schemas.openxmlformats.org/drawingml/2006/main"/>
          <a:lstStyle xmlns:a="http://schemas.openxmlformats.org/drawingml/2006/main">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93ABDA64-F181-47D5-60E1-4F72D654DCA8}"/>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E82E783E-6A43-7049-A75D-E7A96B482943}" type="datetimeFigureOut">
              <a:t>9/12/26</a:t>
            </a:fld>
            <a:endParaRPr/>
          </a:p>
        </p:txBody>
      </p:sp>
      <p:sp>
        <p:nvSpPr>
          <p:cNvPr id="6" name="Footer Placeholder 5">
            <a:extLst xmlns:a="http://schemas.openxmlformats.org/drawingml/2006/main">
              <a:ext uri="{FF2B5EF4-FFF2-40B4-BE49-F238E27FC236}">
                <a16:creationId xmlns:a16="http://schemas.microsoft.com/office/drawing/2014/main" id="{EDCFF001-3B5A-8EC2-2426-069552636EA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DB6B6B80-6053-1968-CBE9-6526EF12E32B}"/>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ABA43892-7557-314D-ACDB-AC09C4CD6ABC}" type="slidenum">
              <a:t>‹#›</a:t>
            </a:fld>
            <a:endParaRPr/>
          </a:p>
        </p:txBody>
      </p:sp>
    </p:spTree>
  </p:cSld>
</p:sldLayout>
</file>

<file path=ppt/slideLayouts/slideLayout10.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19E5B2C-6F24-45A9-FC28-4DBE34B2A8D4}"/>
              </a:ext>
            </a:extLst>
          </p:cNvPr>
          <p:cNvSpPr>
            <a:spLocks xmlns:a="http://schemas.openxmlformats.org/drawingml/2006/main" noGrp="1"/>
          </p:cNvSpPr>
          <p:nvPr>
            <p:ph type="title" idx="0"/>
          </p:nvPr>
        </p:nvSpPr>
        <p:spPr>
          <a:xfrm xmlns:a="http://schemas.openxmlformats.org/drawingml/2006/main">
            <a:off x="839788" y="457200"/>
            <a:ext cx="3932237" cy="1600200"/>
          </a:xfrm>
        </p:spPr>
        <p:txBody>
          <a:bodyPr xmlns:a="http://schemas.openxmlformats.org/drawingml/2006/main" anchor="b"/>
          <a:lstStyle xmlns:a="http://schemas.openxmlformats.org/drawingml/2006/main">
            <a:lvl1pPr>
              <a:buNone/>
              <a:defRPr sz="3200"/>
            </a:lvl1pPr>
          </a:lstStyle>
          <a:p xmlns:a="http://schemas.openxmlformats.org/drawingml/2006/main">
            <a:r>
              <a:t>Click to edit Master title style</a:t>
            </a:r>
          </a:p>
        </p:txBody>
      </p:sp>
      <p:sp>
        <p:nvSpPr>
          <p:cNvPr id="3" name="Picture Placeholder 2">
            <a:extLst xmlns:a="http://schemas.openxmlformats.org/drawingml/2006/main">
              <a:ext uri="{FF2B5EF4-FFF2-40B4-BE49-F238E27FC236}">
                <a16:creationId xmlns:a16="http://schemas.microsoft.com/office/drawing/2014/main" id="{10927442-435C-ED9D-8EAF-825A536978F5}"/>
              </a:ext>
            </a:extLst>
          </p:cNvPr>
          <p:cNvSpPr>
            <a:spLocks xmlns:a="http://schemas.openxmlformats.org/drawingml/2006/main" noGrp="1"/>
          </p:cNvSpPr>
          <p:nvPr>
            <p:ph type="pic" idx="1"/>
          </p:nvPr>
        </p:nvSpPr>
        <p:spPr>
          <a:xfrm xmlns:a="http://schemas.openxmlformats.org/drawingml/2006/main">
            <a:off x="5183188" y="987425"/>
            <a:ext cx="6172200" cy="4873625"/>
          </a:xfrm>
        </p:spPr>
        <p:txBody>
          <a:bodyPr xmlns:a="http://schemas.openxmlformats.org/drawingml/2006/main"/>
          <a:lstStyle xmlns:a="http://schemas.openxmlformats.org/drawingml/2006/main">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xmlns:a="http://schemas.openxmlformats.org/drawingml/2006/main">
            <a:endParaRPr/>
          </a:p>
        </p:txBody>
      </p:sp>
      <p:sp>
        <p:nvSpPr>
          <p:cNvPr id="4" name="Text Placeholder 3">
            <a:extLst xmlns:a="http://schemas.openxmlformats.org/drawingml/2006/main">
              <a:ext uri="{FF2B5EF4-FFF2-40B4-BE49-F238E27FC236}">
                <a16:creationId xmlns:a16="http://schemas.microsoft.com/office/drawing/2014/main" id="{FEDE493A-3169-9439-332C-9A6FFB49A809}"/>
              </a:ext>
            </a:extLst>
          </p:cNvPr>
          <p:cNvSpPr>
            <a:spLocks xmlns:a="http://schemas.openxmlformats.org/drawingml/2006/main" noGrp="1"/>
          </p:cNvSpPr>
          <p:nvPr>
            <p:ph type="body" idx="2"/>
          </p:nvPr>
        </p:nvSpPr>
        <p:spPr>
          <a:xfrm xmlns:a="http://schemas.openxmlformats.org/drawingml/2006/main">
            <a:off x="839788" y="2057400"/>
            <a:ext cx="3932237" cy="3811588"/>
          </a:xfrm>
        </p:spPr>
        <p:txBody>
          <a:bodyPr xmlns:a="http://schemas.openxmlformats.org/drawingml/2006/main"/>
          <a:lstStyle xmlns:a="http://schemas.openxmlformats.org/drawingml/2006/main">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B3F52A42-D2CF-F3C9-BFC0-08AB00D0EF1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E82E783E-6A43-7049-A75D-E7A96B482943}" type="datetimeFigureOut">
              <a:t>9/12/26</a:t>
            </a:fld>
            <a:endParaRPr/>
          </a:p>
        </p:txBody>
      </p:sp>
      <p:sp>
        <p:nvSpPr>
          <p:cNvPr id="6" name="Footer Placeholder 5">
            <a:extLst xmlns:a="http://schemas.openxmlformats.org/drawingml/2006/main">
              <a:ext uri="{FF2B5EF4-FFF2-40B4-BE49-F238E27FC236}">
                <a16:creationId xmlns:a16="http://schemas.microsoft.com/office/drawing/2014/main" id="{59154F0C-9D30-219F-21C5-AE2311E37BC5}"/>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CBE5D467-0A25-15A4-D6BE-5E501CE7685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ABA43892-7557-314D-ACDB-AC09C4CD6ABC}" type="slidenum">
              <a:t>‹#›</a:t>
            </a:fld>
            <a:endParaRPr/>
          </a:p>
        </p:txBody>
      </p:sp>
    </p:spTree>
  </p:cSld>
</p:sldLayout>
</file>

<file path=ppt/slideLayouts/slideLayout11.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486BF5A-0369-0784-AECC-F0BEE8ACDBB4}"/>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629F87C4-EA07-4E81-BB42-3A4436C0B177}"/>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Date Placeholder 3">
            <a:extLst xmlns:a="http://schemas.openxmlformats.org/drawingml/2006/main">
              <a:ext uri="{FF2B5EF4-FFF2-40B4-BE49-F238E27FC236}">
                <a16:creationId xmlns:a16="http://schemas.microsoft.com/office/drawing/2014/main" id="{DF8CF25D-9DEE-25B6-FDF8-4E0893233D88}"/>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E82E783E-6A43-7049-A75D-E7A96B482943}" type="datetimeFigureOut">
              <a:t>9/12/26</a:t>
            </a:fld>
            <a:endParaRPr/>
          </a:p>
        </p:txBody>
      </p:sp>
      <p:sp>
        <p:nvSpPr>
          <p:cNvPr id="5" name="Footer Placeholder 4">
            <a:extLst xmlns:a="http://schemas.openxmlformats.org/drawingml/2006/main">
              <a:ext uri="{FF2B5EF4-FFF2-40B4-BE49-F238E27FC236}">
                <a16:creationId xmlns:a16="http://schemas.microsoft.com/office/drawing/2014/main" id="{CABE23FA-305E-1F05-0064-04E527B113EF}"/>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6E5EBE84-9E32-7BA0-E58C-5C8AB250222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ABA43892-7557-314D-ACDB-AC09C4CD6ABC}" type="slidenum">
              <a:t>‹#›</a:t>
            </a:fld>
            <a:endParaRPr/>
          </a:p>
        </p:txBody>
      </p:sp>
    </p:spTree>
  </p:cSld>
</p:sldLayout>
</file>

<file path=ppt/slideLayouts/slideLayout12.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sp>
        <p:nvSpPr>
          <p:cNvPr id="2" name="Vertical Title 1">
            <a:extLst xmlns:a="http://schemas.openxmlformats.org/drawingml/2006/main">
              <a:ext uri="{FF2B5EF4-FFF2-40B4-BE49-F238E27FC236}">
                <a16:creationId xmlns:a16="http://schemas.microsoft.com/office/drawing/2014/main" id="{CB31373E-F4F5-9D06-B1E5-61E9D0207EC7}"/>
              </a:ext>
            </a:extLst>
          </p:cNvPr>
          <p:cNvSpPr>
            <a:spLocks xmlns:a="http://schemas.openxmlformats.org/drawingml/2006/main" noGrp="1"/>
          </p:cNvSpPr>
          <p:nvPr>
            <p:ph type="title" idx="0"/>
          </p:nvPr>
        </p:nvSpPr>
        <p:spPr>
          <a:xfrm xmlns:a="http://schemas.openxmlformats.org/drawingml/2006/main">
            <a:off x="8724900" y="365125"/>
            <a:ext cx="2628900" cy="5811838"/>
          </a:xfrm>
        </p:spPr>
        <p:txBody>
          <a:bodyPr xmlns:a="http://schemas.openxmlformats.org/drawingml/2006/main" vert="eaVert"/>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1AF284BA-317F-3F5C-0BB2-4A036F5F953A}"/>
              </a:ext>
            </a:extLst>
          </p:cNvPr>
          <p:cNvSpPr>
            <a:spLocks xmlns:a="http://schemas.openxmlformats.org/drawingml/2006/main" noGrp="1"/>
          </p:cNvSpPr>
          <p:nvPr>
            <p:ph type="body" idx="1"/>
          </p:nvPr>
        </p:nvSpPr>
        <p:spPr>
          <a:xfrm xmlns:a="http://schemas.openxmlformats.org/drawingml/2006/main">
            <a:off x="838200" y="365125"/>
            <a:ext cx="7734300" cy="5811838"/>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Date Placeholder 3">
            <a:extLst xmlns:a="http://schemas.openxmlformats.org/drawingml/2006/main">
              <a:ext uri="{FF2B5EF4-FFF2-40B4-BE49-F238E27FC236}">
                <a16:creationId xmlns:a16="http://schemas.microsoft.com/office/drawing/2014/main" id="{30DA01C0-23CA-96B2-17D5-C66475E15D9F}"/>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E82E783E-6A43-7049-A75D-E7A96B482943}" type="datetimeFigureOut">
              <a:t>9/12/26</a:t>
            </a:fld>
            <a:endParaRPr/>
          </a:p>
        </p:txBody>
      </p:sp>
      <p:sp>
        <p:nvSpPr>
          <p:cNvPr id="5" name="Footer Placeholder 4">
            <a:extLst xmlns:a="http://schemas.openxmlformats.org/drawingml/2006/main">
              <a:ext uri="{FF2B5EF4-FFF2-40B4-BE49-F238E27FC236}">
                <a16:creationId xmlns:a16="http://schemas.microsoft.com/office/drawing/2014/main" id="{401ECCDC-020D-D527-48ED-EC2FEF568622}"/>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38790889-B38F-39B1-2F0F-4BA2F1E5CC5F}"/>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ABA43892-7557-314D-ACDB-AC09C4CD6ABC}" type="slidenum">
              <a:t>‹#›</a:t>
            </a:fld>
            <a:endParaRPr/>
          </a:p>
        </p:txBody>
      </p:sp>
    </p:spTree>
  </p:cSld>
</p:sldLayout>
</file>

<file path=ppt/slideMasters/_rels/slideMaster1.xml.rels><?xml version='1.0' encoding='UTF-8' standalone='yes'?>
<Relationships xmlns="http://schemas.openxmlformats.org/package/2006/relationships"><Relationship Id="R104ad4b54a0d44c7" Type="http://schemas.openxmlformats.org/officeDocument/2006/relationships/slideLayout" Target="../slideLayouts/slideLayout9.xml"/><Relationship Id="R1dda6c1aec724234" Type="http://schemas.openxmlformats.org/officeDocument/2006/relationships/slideLayout" Target="../slideLayouts/slideLayout11.xml"/><Relationship Id="R219e82e3e2a64811" Type="http://schemas.openxmlformats.org/officeDocument/2006/relationships/slideLayout" Target="../slideLayouts/slideLayout10.xml"/><Relationship Id="R30d158baf3e94d52" Type="http://schemas.openxmlformats.org/officeDocument/2006/relationships/slideLayout" Target="../slideLayouts/slideLayout6.xml"/><Relationship Id="R5c0ddb8563774411" Type="http://schemas.openxmlformats.org/officeDocument/2006/relationships/slideLayout" Target="../slideLayouts/slideLayout1.xml"/><Relationship Id="R60a612c389104431" Type="http://schemas.openxmlformats.org/officeDocument/2006/relationships/slideLayout" Target="../slideLayouts/slideLayout12.xml"/><Relationship Id="R6554a7979494478f" Type="http://schemas.openxmlformats.org/officeDocument/2006/relationships/slideLayout" Target="../slideLayouts/slideLayout8.xml"/><Relationship Id="R6555e5c3ca894438" Type="http://schemas.openxmlformats.org/officeDocument/2006/relationships/slideLayout" Target="../slideLayouts/slideLayout2.xml"/><Relationship Id="R6b186e1022c247e7" Type="http://schemas.openxmlformats.org/officeDocument/2006/relationships/slideLayout" Target="../slideLayouts/slideLayout4.xml"/><Relationship Id="R9fdb1ba942c84f5c" Type="http://schemas.openxmlformats.org/officeDocument/2006/relationships/slideLayout" Target="../slideLayouts/slideLayout5.xml"/><Relationship Id="Rad499695c35b4014" Type="http://schemas.openxmlformats.org/officeDocument/2006/relationships/slideLayout" Target="../slideLayouts/slideLayout3.xml"/><Relationship Id="Rbd3fdfad5eda4740" Type="http://schemas.openxmlformats.org/officeDocument/2006/relationships/theme" Target="theme/theme2.xml"/><Relationship Id="Rd14ac750ea494505" Type="http://schemas.openxmlformats.org/officeDocument/2006/relationships/slideLayout" Target="../slideLayouts/slideLayout7.xml"/></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5CBEB545-D1E7-DA04-1F1D-092F004870B9}"/>
              </a:ext>
            </a:extLst>
          </p:cNvPr>
          <p:cNvSpPr>
            <a:spLocks xmlns:a="http://schemas.openxmlformats.org/drawingml/2006/main" noGrp="1"/>
          </p:cNvSpPr>
          <p:nvPr>
            <p:ph type="title" idx="0"/>
          </p:nvPr>
        </p:nvSpPr>
        <p:spPr>
          <a:xfrm xmlns:a="http://schemas.openxmlformats.org/drawingml/2006/main">
            <a:off x="838200" y="365125"/>
            <a:ext cx="10515600" cy="1325563"/>
          </a:xfrm>
          <a:prstGeom xmlns:a="http://schemas.openxmlformats.org/drawingml/2006/main" prst="rect">
            <a:avLst/>
          </a:prstGeom>
        </p:spPr>
        <p:txBody>
          <a:bodyPr xmlns:a="http://schemas.openxmlformats.org/drawingml/2006/main" vert="horz" lIns="91440" tIns="45720" rIns="91440" bIns="45720" anchor="ctr">
            <a:normAutofit/>
          </a:bodyPr>
          <a:lstStyle xmlns:a="http://schemas.openxmlformats.org/drawingml/2006/main"/>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C2B19CC1-74A4-BF63-3C46-8C3791C85DFF}"/>
              </a:ext>
            </a:extLst>
          </p:cNvPr>
          <p:cNvSpPr>
            <a:spLocks xmlns:a="http://schemas.openxmlformats.org/drawingml/2006/main" noGrp="1"/>
          </p:cNvSpPr>
          <p:nvPr>
            <p:ph type="body" idx="1"/>
          </p:nvPr>
        </p:nvSpPr>
        <p:spPr>
          <a:xfrm xmlns:a="http://schemas.openxmlformats.org/drawingml/2006/main">
            <a:off x="838200" y="1825625"/>
            <a:ext cx="10515600" cy="4351338"/>
          </a:xfrm>
          <a:prstGeom xmlns:a="http://schemas.openxmlformats.org/drawingml/2006/main" prst="rect">
            <a:avLst/>
          </a:prstGeom>
        </p:spPr>
        <p:txBody>
          <a:bodyPr xmlns:a="http://schemas.openxmlformats.org/drawingml/2006/main" vert="horz" lIns="91440" tIns="45720" rIns="91440" bIns="4572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Date Placeholder 3">
            <a:extLst xmlns:a="http://schemas.openxmlformats.org/drawingml/2006/main">
              <a:ext uri="{FF2B5EF4-FFF2-40B4-BE49-F238E27FC236}">
                <a16:creationId xmlns:a16="http://schemas.microsoft.com/office/drawing/2014/main" id="{CC8D11D0-62D5-FA82-C6BD-265622361CE3}"/>
              </a:ext>
            </a:extLst>
          </p:cNvPr>
          <p:cNvSpPr>
            <a:spLocks xmlns:a="http://schemas.openxmlformats.org/drawingml/2006/main" noGrp="1"/>
          </p:cNvSpPr>
          <p:nvPr>
            <p:ph type="dt" idx="2"/>
          </p:nvPr>
        </p:nvSpPr>
        <p:spPr>
          <a:xfrm xmlns:a="http://schemas.openxmlformats.org/drawingml/2006/main">
            <a:off x="838200" y="6356350"/>
            <a:ext cx="27432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buNone/>
              <a:defRPr sz="1200">
                <a:solidFill>
                  <a:schemeClr val="tx1">
                    <a:tint val="82000"/>
                  </a:schemeClr>
                </a:solidFill>
              </a:defRPr>
            </a:lvl1pPr>
          </a:lstStyle>
          <a:p xmlns:a="http://schemas.openxmlformats.org/drawingml/2006/main">
            <a:fld id="{E82E783E-6A43-7049-A75D-E7A96B482943}" type="datetimeFigureOut">
              <a:t>9/12/26</a:t>
            </a:fld>
            <a:endParaRPr/>
          </a:p>
        </p:txBody>
      </p:sp>
      <p:sp>
        <p:nvSpPr>
          <p:cNvPr id="5" name="Footer Placeholder 4">
            <a:extLst xmlns:a="http://schemas.openxmlformats.org/drawingml/2006/main">
              <a:ext uri="{FF2B5EF4-FFF2-40B4-BE49-F238E27FC236}">
                <a16:creationId xmlns:a16="http://schemas.microsoft.com/office/drawing/2014/main" id="{93166340-F909-FD69-88F1-5D18416D81F8}"/>
              </a:ext>
            </a:extLst>
          </p:cNvPr>
          <p:cNvSpPr>
            <a:spLocks xmlns:a="http://schemas.openxmlformats.org/drawingml/2006/main" noGrp="1"/>
          </p:cNvSpPr>
          <p:nvPr>
            <p:ph type="ftr" idx="3"/>
          </p:nvPr>
        </p:nvSpPr>
        <p:spPr>
          <a:xfrm xmlns:a="http://schemas.openxmlformats.org/drawingml/2006/main">
            <a:off x="4038600" y="6356350"/>
            <a:ext cx="41148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ctr">
              <a:buNone/>
              <a:defRPr sz="1200">
                <a:solidFill>
                  <a:schemeClr val="tx1">
                    <a:tint val="82000"/>
                  </a:schemeClr>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DA616EA6-782B-B6B4-B29F-89AF639C779C}"/>
              </a:ext>
            </a:extLst>
          </p:cNvPr>
          <p:cNvSpPr>
            <a:spLocks xmlns:a="http://schemas.openxmlformats.org/drawingml/2006/main" noGrp="1"/>
          </p:cNvSpPr>
          <p:nvPr>
            <p:ph type="sldNum" idx="4"/>
          </p:nvPr>
        </p:nvSpPr>
        <p:spPr>
          <a:xfrm xmlns:a="http://schemas.openxmlformats.org/drawingml/2006/main">
            <a:off x="8610600" y="6356350"/>
            <a:ext cx="27432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buNone/>
              <a:defRPr sz="1200">
                <a:solidFill>
                  <a:schemeClr val="tx1">
                    <a:tint val="82000"/>
                  </a:schemeClr>
                </a:solidFill>
              </a:defRPr>
            </a:lvl1pPr>
          </a:lstStyle>
          <a:p xmlns:a="http://schemas.openxmlformats.org/drawingml/2006/main">
            <a:fld id="{ABA43892-7557-314D-ACDB-AC09C4CD6ABC}"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c0ddb8563774411"/>
    <p:sldLayoutId xmlns:r="http://schemas.openxmlformats.org/officeDocument/2006/relationships" id="2147483650" r:id="R6555e5c3ca894438"/>
    <p:sldLayoutId xmlns:r="http://schemas.openxmlformats.org/officeDocument/2006/relationships" id="2147483651" r:id="Rad499695c35b4014"/>
    <p:sldLayoutId xmlns:r="http://schemas.openxmlformats.org/officeDocument/2006/relationships" id="2147483652" r:id="R6b186e1022c247e7"/>
    <p:sldLayoutId xmlns:r="http://schemas.openxmlformats.org/officeDocument/2006/relationships" id="2147483653" r:id="R9fdb1ba942c84f5c"/>
    <p:sldLayoutId xmlns:r="http://schemas.openxmlformats.org/officeDocument/2006/relationships" id="2147483654" r:id="R30d158baf3e94d52"/>
    <p:sldLayoutId xmlns:r="http://schemas.openxmlformats.org/officeDocument/2006/relationships" id="2147483655" r:id="Rd14ac750ea494505"/>
    <p:sldLayoutId xmlns:r="http://schemas.openxmlformats.org/officeDocument/2006/relationships" id="2147483656" r:id="R6554a7979494478f"/>
    <p:sldLayoutId xmlns:r="http://schemas.openxmlformats.org/officeDocument/2006/relationships" id="2147483657" r:id="R104ad4b54a0d44c7"/>
    <p:sldLayoutId xmlns:r="http://schemas.openxmlformats.org/officeDocument/2006/relationships" id="2147483658" r:id="R219e82e3e2a64811"/>
    <p:sldLayoutId xmlns:r="http://schemas.openxmlformats.org/officeDocument/2006/relationships" id="2147483659" r:id="R1dda6c1aec724234"/>
    <p:sldLayoutId xmlns:r="http://schemas.openxmlformats.org/officeDocument/2006/relationships" id="2147483660" r:id="R60a612c389104431"/>
  </p:sldLayoutIdLst>
  <p:txStyles>
    <p:titleStyle>
      <a:lvl1pPr xmlns:a="http://schemas.openxmlformats.org/drawingml/2006/main" algn="l" defTabSz="914400">
        <a:lnSpc>
          <a:spcPct val="90000"/>
        </a:lnSpc>
        <a:spcBef>
          <a:spcPct val="0"/>
        </a:spcBef>
        <a:buNone/>
        <a:defRPr sz="4400" kern="1200">
          <a:solidFill>
            <a:schemeClr val="tx1"/>
          </a:solidFill>
          <a:latin typeface="+mj-lt"/>
          <a:ea typeface="+mj-lt"/>
          <a:cs typeface="+mj-lt"/>
        </a:defRPr>
      </a:lvl1pPr>
    </p:titleStyle>
    <p:bodyStyle>
      <a:lvl1pPr xmlns:a="http://schemas.openxmlformats.org/drawingml/2006/main" marL="228600" indent="-228600" algn="l" defTabSz="914400">
        <a:lnSpc>
          <a:spcPct val="90000"/>
        </a:lnSpc>
        <a:spcBef>
          <a:spcPts val="1000"/>
        </a:spcBef>
        <a:buFont typeface="Arial"/>
        <a:buChar char="•"/>
        <a:defRPr sz="2800" kern="1200">
          <a:solidFill>
            <a:schemeClr val="tx1"/>
          </a:solidFill>
          <a:latin typeface="+mn-lt"/>
          <a:ea typeface="+mn-lt"/>
          <a:cs typeface="+mn-lt"/>
        </a:defRPr>
      </a:lvl1pPr>
      <a:lvl2pPr xmlns:a="http://schemas.openxmlformats.org/drawingml/2006/main" marL="685800" indent="-228600" algn="l" defTabSz="914400">
        <a:lnSpc>
          <a:spcPct val="90000"/>
        </a:lnSpc>
        <a:spcBef>
          <a:spcPts val="500"/>
        </a:spcBef>
        <a:buFont typeface="Arial"/>
        <a:buChar char="•"/>
        <a:defRPr sz="2400" kern="1200">
          <a:solidFill>
            <a:schemeClr val="tx1"/>
          </a:solidFill>
          <a:latin typeface="+mn-lt"/>
          <a:ea typeface="+mn-lt"/>
          <a:cs typeface="+mn-lt"/>
        </a:defRPr>
      </a:lvl2pPr>
      <a:lvl3pPr xmlns:a="http://schemas.openxmlformats.org/drawingml/2006/main" marL="1143000" indent="-228600" algn="l" defTabSz="914400">
        <a:lnSpc>
          <a:spcPct val="90000"/>
        </a:lnSpc>
        <a:spcBef>
          <a:spcPts val="500"/>
        </a:spcBef>
        <a:buFont typeface="Arial"/>
        <a:buChar char="•"/>
        <a:defRPr sz="2000" kern="1200">
          <a:solidFill>
            <a:schemeClr val="tx1"/>
          </a:solidFill>
          <a:latin typeface="+mn-lt"/>
          <a:ea typeface="+mn-lt"/>
          <a:cs typeface="+mn-lt"/>
        </a:defRPr>
      </a:lvl3pPr>
      <a:lvl4pPr xmlns:a="http://schemas.openxmlformats.org/drawingml/2006/main"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xmlns:a="http://schemas.openxmlformats.org/drawingml/2006/main"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xmlns:a="http://schemas.openxmlformats.org/drawingml/2006/main"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xmlns:a="http://schemas.openxmlformats.org/drawingml/2006/main"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xmlns:a="http://schemas.openxmlformats.org/drawingml/2006/main"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xmlns:a="http://schemas.openxmlformats.org/drawingml/2006/main"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9de59ec5bf0c4c4b" Type="http://schemas.openxmlformats.org/officeDocument/2006/relationships/notesSlide" Target="../notesSlides/notesSlide1.xml"/><Relationship Id="Rd49736436aea42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15cea94e700a4aa8" Type="http://schemas.openxmlformats.org/officeDocument/2006/relationships/slideLayout" Target="../slideLayouts/slideLayout1.xml"/><Relationship Id="Raee2de178e704cc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65035ef3795940d8" Type="http://schemas.openxmlformats.org/officeDocument/2006/relationships/image" Target="../media/image3.jpeg"/><Relationship Id="R6eba40c4f947421f" Type="http://schemas.openxmlformats.org/officeDocument/2006/relationships/notesSlide" Target="../notesSlides/notesSlide3.xml"/><Relationship Id="R90ed1585bd514c93" Type="http://schemas.openxmlformats.org/officeDocument/2006/relationships/image" Target="../media/image2.jpeg"/><Relationship Id="Re05ba70156ce467d" Type="http://schemas.openxmlformats.org/officeDocument/2006/relationships/image" Target="../media/image4.jpeg"/><Relationship Id="Re1cdd50fc9f243c1" Type="http://schemas.openxmlformats.org/officeDocument/2006/relationships/image" Target="../media/image5.jpeg"/><Relationship Id="Rf990cbbdd18347f5"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0639a057dbb2474f" Type="http://schemas.openxmlformats.org/officeDocument/2006/relationships/notesSlide" Target="../notesSlides/notesSlide4.xml"/><Relationship Id="R353ffcdb99434c6a"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1b86a48e38f04d20" Type="http://schemas.openxmlformats.org/officeDocument/2006/relationships/slideLayout" Target="../slideLayouts/slideLayout1.xml"/><Relationship Id="Rbce2872c7eaa42a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dd6f32dbbab34104" Type="http://schemas.openxmlformats.org/officeDocument/2006/relationships/slideLayout" Target="../slideLayouts/slideLayout1.xml"/><Relationship Id="Re37f91117dd143ba"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25830f3432a240a9" Type="http://schemas.openxmlformats.org/officeDocument/2006/relationships/slideLayout" Target="../slideLayouts/slideLayout1.xml"/><Relationship Id="R529f94c5c9a04c71" Type="http://schemas.openxmlformats.org/officeDocument/2006/relationships/notesSlide" Target="../notesSlides/notesSlide7.xml"/><Relationship Id="R64e206d9248b4ca9" Type="http://schemas.openxmlformats.org/officeDocument/2006/relationships/image" Target="../media/image6.jpeg"/><Relationship Id="Rc539abb14fe14802" Type="http://schemas.openxmlformats.org/officeDocument/2006/relationships/image" Target="../media/image7.jpeg"/><Relationship Id="Rf97d13817fb648c9" Type="http://schemas.openxmlformats.org/officeDocument/2006/relationships/image" Target="../media/image8.jpeg"/></Relationships>
</file>

<file path=ppt/slides/_rels/slide8.xml.rels><?xml version='1.0' encoding='UTF-8' standalone='yes'?>
<Relationships xmlns="http://schemas.openxmlformats.org/package/2006/relationships"><Relationship Id="R09642cfb16584963" Type="http://schemas.openxmlformats.org/officeDocument/2006/relationships/slideLayout" Target="../slideLayouts/slideLayout1.xml"/><Relationship Id="R1d46eaae0b03470d" Type="http://schemas.openxmlformats.org/officeDocument/2006/relationships/image" Target="../media/image8.jpeg"/><Relationship Id="R1deeb2fe268e4f82" Type="http://schemas.openxmlformats.org/officeDocument/2006/relationships/image" Target="../media/image6.jpeg"/><Relationship Id="R370ad09770de4bb0" Type="http://schemas.openxmlformats.org/officeDocument/2006/relationships/image" Target="../media/image2.jpeg"/><Relationship Id="R7e05c9af087e4515" Type="http://schemas.openxmlformats.org/officeDocument/2006/relationships/image" Target="../media/image4.jpeg"/><Relationship Id="Rb6601f172dd546fd" Type="http://schemas.openxmlformats.org/officeDocument/2006/relationships/image" Target="../media/image7.jpeg"/><Relationship Id="Rbb2563321b274458" Type="http://schemas.openxmlformats.org/officeDocument/2006/relationships/image" Target="../media/image5.jpeg"/><Relationship Id="Rc50c0a43d8794cb8" Type="http://schemas.openxmlformats.org/officeDocument/2006/relationships/notesSlide" Target="../notesSlides/notesSlide8.xml"/><Relationship Id="Re0c89419f14b41ab" Type="http://schemas.openxmlformats.org/officeDocument/2006/relationships/image" Target="../media/image3.jpeg"/></Relationships>
</file>

<file path=ppt/slides/_rels/slide9.xml.rels><?xml version='1.0' encoding='UTF-8' standalone='yes'?>
<Relationships xmlns="http://schemas.openxmlformats.org/package/2006/relationships"><Relationship Id="R48463f13f88e4c75" Type="http://schemas.openxmlformats.org/officeDocument/2006/relationships/chart" Target="charts/chart1.xml"/><Relationship Id="Rb20ff98adbf34df3" Type="http://schemas.openxmlformats.org/officeDocument/2006/relationships/slideLayout" Target="../slideLayouts/slideLayout1.xml"/><Relationship Id="Rb4d4df164f724e2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4bafa82908bf4a44" Type="http://schemas.openxmlformats.org/officeDocument/2006/relationships/slideLayout" Target="../slideLayouts/slideLayout1.xml"/><Relationship Id="R9ca1daeb4e774081" Type="http://schemas.openxmlformats.org/officeDocument/2006/relationships/notesSlide" Target="../notesSlides/notesSlide10.xml"/><Relationship Id="Rc4d5f1a082d5487e" Type="http://schemas.openxmlformats.org/officeDocument/2006/relationships/chart" Target="charts/chart2.xml"/></Relationships>
</file>

<file path=ppt/slides/_rels/slide11.xml.rels><?xml version='1.0' encoding='UTF-8' standalone='yes'?>
<Relationships xmlns="http://schemas.openxmlformats.org/package/2006/relationships"><Relationship Id="R45391b9fedaf4796" Type="http://schemas.openxmlformats.org/officeDocument/2006/relationships/notesSlide" Target="../notesSlides/notesSlide11.xml"/><Relationship Id="R859f8293e6b94ec0" Type="http://schemas.openxmlformats.org/officeDocument/2006/relationships/chart" Target="charts/chart4.xml"/><Relationship Id="Raf7170a4c6394cc3" Type="http://schemas.openxmlformats.org/officeDocument/2006/relationships/slideLayout" Target="../slideLayouts/slideLayout1.xml"/><Relationship Id="Rd5cd085dd6a44eb6" Type="http://schemas.openxmlformats.org/officeDocument/2006/relationships/chart" Target="charts/chart3.xml"/></Relationships>
</file>

<file path=ppt/slides/_rels/slide12.xml.rels><?xml version='1.0' encoding='UTF-8' standalone='yes'?>
<Relationships xmlns="http://schemas.openxmlformats.org/package/2006/relationships"><Relationship Id="R4382f1fe8089457e" Type="http://schemas.openxmlformats.org/officeDocument/2006/relationships/image" Target="../media/image8.jpeg"/><Relationship Id="R51e6290d185246b4" Type="http://schemas.openxmlformats.org/officeDocument/2006/relationships/image" Target="../media/image6.jpeg"/><Relationship Id="Ra9fc9a1a1b2b4c92" Type="http://schemas.openxmlformats.org/officeDocument/2006/relationships/image" Target="../media/image7.jpeg"/><Relationship Id="Rc092953aa9eb4221" Type="http://schemas.openxmlformats.org/officeDocument/2006/relationships/slideLayout" Target="../slideLayouts/slideLayout1.xml"/><Relationship Id="Rdde19a516eec416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8a63a0d104ac4c4b" Type="http://schemas.openxmlformats.org/officeDocument/2006/relationships/slideLayout" Target="../slideLayouts/slideLayout1.xml"/><Relationship Id="R9377035339bf4acb"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c551b6348650443f" Type="http://schemas.openxmlformats.org/officeDocument/2006/relationships/notesSlide" Target="../notesSlides/notesSlide14.xml"/><Relationship Id="Rff03e4d04811409f"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26db741d0e004cc7" Type="http://schemas.openxmlformats.org/officeDocument/2006/relationships/notesSlide" Target="../notesSlides/notesSlide15.xml"/><Relationship Id="R8be406951a4f4991" Type="http://schemas.openxmlformats.org/officeDocument/2006/relationships/slideLayout" Target="../slideLayouts/slideLayout1.xml"/></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chart1.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Received</c:v>
          </c:tx>
          <c:spPr>
            <a:solidFill xmlns:a="http://schemas.openxmlformats.org/drawingml/2006/main">
              <a:srgbClr val="7999AE"/>
            </a:solidFill>
          </c:spPr>
          <c:cat>
            <c:strRef>
              <c:f>'Chart Data'!$A$2:$A$5</c:f>
              <c:strCache>
                <c:ptCount val="4"/>
                <c:pt idx="0">
                  <c:v>Online</c:v>
                </c:pt>
                <c:pt idx="1">
                  <c:v>Mail / fax</c:v>
                </c:pt>
                <c:pt idx="2">
                  <c:v>Walk-in</c:v>
                </c:pt>
                <c:pt idx="3">
                  <c:v>County</c:v>
                </c:pt>
              </c:strCache>
            </c:strRef>
          </c:cat>
          <c:val>
            <c:numRef>
              <c:f>'Chart Data'!$B$2:$B$5</c:f>
              <c:numCache>
                <c:formatCode>General</c:formatCode>
                <c:ptCount val="4"/>
                <c:pt idx="0">
                  <c:v>3600</c:v>
                </c:pt>
                <c:pt idx="1">
                  <c:v>1100</c:v>
                </c:pt>
                <c:pt idx="2">
                  <c:v>1400</c:v>
                </c:pt>
                <c:pt idx="3">
                  <c:v>2300</c:v>
                </c:pt>
              </c:numCache>
            </c:numRef>
          </c:val>
        </c:ser>
        <c:ser>
          <c:idx val="1"/>
          <c:order val="1"/>
          <c:tx>
            <c:v>Completed</c:v>
          </c:tx>
          <c:spPr>
            <a:solidFill xmlns:a="http://schemas.openxmlformats.org/drawingml/2006/main">
              <a:srgbClr val="3F7F62"/>
            </a:solidFill>
          </c:spPr>
          <c:cat>
            <c:strRef>
              <c:f>'Chart Data'!$C$2:$C$5</c:f>
              <c:strCache>
                <c:ptCount val="4"/>
                <c:pt idx="0">
                  <c:v>Online</c:v>
                </c:pt>
                <c:pt idx="1">
                  <c:v>Mail / fax</c:v>
                </c:pt>
                <c:pt idx="2">
                  <c:v>Walk-in</c:v>
                </c:pt>
                <c:pt idx="3">
                  <c:v>County</c:v>
                </c:pt>
              </c:strCache>
            </c:strRef>
          </c:cat>
          <c:val>
            <c:numRef>
              <c:f>'Chart Data'!$D$2:$D$5</c:f>
              <c:numCache>
                <c:formatCode>General</c:formatCode>
                <c:ptCount val="4"/>
                <c:pt idx="0">
                  <c:v>3480</c:v>
                </c:pt>
                <c:pt idx="1">
                  <c:v>1280</c:v>
                </c:pt>
                <c:pt idx="2">
                  <c:v>1530</c:v>
                </c:pt>
                <c:pt idx="3">
                  <c:v>2320</c:v>
                </c:pt>
              </c:numCache>
            </c:numRef>
          </c:val>
        </c:ser>
        <c:dLbls>
          <c:txPr>
            <a:bodyPr xmlns:a="http://schemas.openxmlformats.org/drawingml/2006/main" anchorCtr="1"/>
            <a:lstStyle xmlns:a="http://schemas.openxmlformats.org/drawingml/2006/main"/>
            <a:p xmlns:a="http://schemas.openxmlformats.org/drawingml/2006/main">
              <a:pPr>
                <a:defRPr>
                  <a:latin typeface="Calibri"/>
                  <a:ea typeface="Calibri"/>
                  <a:cs typeface="Calibri"/>
                </a:defRPr>
              </a:pPr>
            </a:p>
          </c:txPr>
          <c:showLegendKey val="0"/>
          <c:showVal val="0"/>
          <c:showCatName val="0"/>
          <c:showSerName val="0"/>
          <c:showPercent val="0"/>
          <c:showBubbleSize val="0"/>
          <c:showLeaderLines val="0"/>
        </c:dLbls>
        <c:gapWidth val="45"/>
        <c:axId val="48650112"/>
        <c:axId val="48672768"/>
      </c:barChart>
      <c:catAx>
        <c:axId val="48650112"/>
        <c:scaling>
          <c:orientation val="minMax"/>
        </c:scaling>
        <c:delete val="0"/>
        <c:axPos val="l"/>
        <c:majorGridlines>
          <c:spPr>
            <a:ln xmlns:a="http://schemas.openxmlformats.org/drawingml/2006/main" w="9525">
              <a:solidFill>
                <a:srgbClr val="E9ECEF"/>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Calibri"/>
                <a:ea typeface="Calibri"/>
                <a:cs typeface="Calibri"/>
              </a:defRPr>
            </a:pPr>
          </a:p>
        </c:txPr>
        <c:crossAx val="48672768"/>
      </c:catAx>
      <c:valAx>
        <c:axId val="48672768"/>
        <c:scaling>
          <c:orientation val="minMax"/>
        </c:scaling>
        <c:delete val="0"/>
        <c:axPos val="b"/>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750">
                <a:solidFill>
                  <a:srgbClr val="242A30"/>
                </a:solidFill>
                <a:latin typeface="Calibri"/>
                <a:ea typeface="Calibri"/>
                <a:cs typeface="Calibri"/>
              </a:defRPr>
            </a:pPr>
          </a:p>
        </c:txPr>
        <c:crossAx val="48650112"/>
        <c:crossBetween val="between"/>
      </c:valAx>
      <c:spPr>
        <a:solidFill xmlns:a="http://schemas.openxmlformats.org/drawingml/2006/main">
          <a:srgbClr val="F5F6F7"/>
        </a:solidFill>
        <a:ln xmlns:a="http://schemas.openxmlformats.org/drawingml/2006/main" w="0">
          <a:noFill/>
          <a:prstDash val="solid"/>
        </a:ln>
      </c:spPr>
    </c:plotArea>
    <c:legend>
      <c:legendPos val="b"/>
      <c:overlay val="0"/>
      <c:txPr>
        <a:bodyPr xmlns:a="http://schemas.openxmlformats.org/drawingml/2006/main" anchorCtr="1"/>
        <a:lstStyle xmlns:a="http://schemas.openxmlformats.org/drawingml/2006/main"/>
        <a:p xmlns:a="http://schemas.openxmlformats.org/drawingml/2006/main">
          <a:pPr>
            <a:defRPr sz="675">
              <a:solidFill>
                <a:srgbClr val="68717A"/>
              </a:solidFill>
              <a:latin typeface="Calibri"/>
              <a:ea typeface="Calibri"/>
              <a:cs typeface="Calibri"/>
            </a:defRPr>
          </a:pPr>
        </a:p>
      </c:txPr>
    </c:legend>
    <c:plotVisOnly val="1"/>
  </c:chart>
  <c:spPr>
    <a:solidFill xmlns:a="http://schemas.openxmlformats.org/drawingml/2006/main">
      <a:srgbClr val="F5F6F7"/>
    </a:solidFill>
    <a:ln xmlns:a="http://schemas.openxmlformats.org/drawingml/2006/main" w="0">
      <a:noFill/>
      <a:prstDash val="solid"/>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doughnutChart>
        <c:ser>
          <c:idx val="0"/>
          <c:order val="0"/>
          <c:tx>
            <c:v>Records</c:v>
          </c:tx>
          <c:cat>
            <c:strRef>
              <c:f>'Chart Data'!$A$2:$A$6</c:f>
              <c:strCache>
                <c:ptCount val="5"/>
                <c:pt idx="0">
                  <c:v>Accepted</c:v>
                </c:pt>
                <c:pt idx="1">
                  <c:v>Needs review</c:v>
                </c:pt>
                <c:pt idx="2">
                  <c:v>No review required</c:v>
                </c:pt>
                <c:pt idx="3">
                  <c:v>Rejected</c:v>
                </c:pt>
                <c:pt idx="4">
                  <c:v>In queue</c:v>
                </c:pt>
              </c:strCache>
            </c:strRef>
          </c:cat>
          <c:val>
            <c:numRef>
              <c:f>'Chart Data'!$B$2:$B$6</c:f>
              <c:numCache>
                <c:formatCode>General</c:formatCode>
                <c:ptCount val="5"/>
                <c:pt idx="0">
                  <c:v>9100</c:v>
                </c:pt>
                <c:pt idx="1">
                  <c:v>500</c:v>
                </c:pt>
                <c:pt idx="2">
                  <c:v>250</c:v>
                </c:pt>
                <c:pt idx="3">
                  <c:v>140</c:v>
                </c:pt>
                <c:pt idx="4">
                  <c:v>10</c:v>
                </c:pt>
              </c:numCache>
            </c:numRef>
          </c:val>
        </c:ser>
        <c:dLbls>
          <c:txPr>
            <a:bodyPr xmlns:a="http://schemas.openxmlformats.org/drawingml/2006/main" anchorCtr="1"/>
            <a:lstStyle xmlns:a="http://schemas.openxmlformats.org/drawingml/2006/main"/>
            <a:p xmlns:a="http://schemas.openxmlformats.org/drawingml/2006/main">
              <a:pPr>
                <a:defRPr>
                  <a:latin typeface="Calibri"/>
                  <a:ea typeface="Calibri"/>
                  <a:cs typeface="Calibri"/>
                </a:defRPr>
              </a:pPr>
            </a:p>
          </c:txPr>
          <c:showLegendKey val="0"/>
          <c:showVal val="0"/>
          <c:showCatName val="0"/>
          <c:showSerName val="0"/>
          <c:showPercent val="0"/>
          <c:showBubbleSize val="0"/>
          <c:showLeaderLines val="0"/>
        </c:dLbls>
      </c:doughnutChart>
      <c:spPr>
        <a:solidFill xmlns:a="http://schemas.openxmlformats.org/drawingml/2006/main">
          <a:srgbClr val="F5F6F7"/>
        </a:solidFill>
        <a:ln xmlns:a="http://schemas.openxmlformats.org/drawingml/2006/main" w="0">
          <a:noFill/>
          <a:prstDash val="solid"/>
        </a:ln>
      </c:spPr>
    </c:plotArea>
    <c:plotVisOnly val="1"/>
  </c:chart>
  <c:spPr>
    <a:solidFill xmlns:a="http://schemas.openxmlformats.org/drawingml/2006/main">
      <a:srgbClr val="F5F6F7"/>
    </a:solidFill>
    <a:ln xmlns:a="http://schemas.openxmlformats.org/drawingml/2006/main" w="0">
      <a:noFill/>
      <a:prstDash val="solid"/>
    </a:ln>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lineChart>
        <c:grouping val="standard"/>
        <c:ser>
          <c:idx val="0"/>
          <c:order val="0"/>
          <c:tx>
            <c:v>Received</c:v>
          </c:tx>
          <c:spPr>
            <a:ln xmlns:a="http://schemas.openxmlformats.org/drawingml/2006/main" w="28575">
              <a:solidFill>
                <a:srgbClr val="315C78"/>
              </a:solidFill>
              <a:prstDash val="solid"/>
            </a:ln>
          </c:spPr>
          <c:marker>
            <c:symbol val="circle"/>
            <c:size val="6"/>
            <c:spPr>
              <a:solidFill xmlns:a="http://schemas.openxmlformats.org/drawingml/2006/main">
                <a:srgbClr val="315C78"/>
              </a:solidFill>
            </c:spPr>
          </c:marker>
          <c:cat>
            <c:strRef>
              <c:f>'Chart Data'!$A$2:$A$7</c:f>
              <c:strCache>
                <c:ptCount val="6"/>
                <c:pt idx="0">
                  <c:v>M1</c:v>
                </c:pt>
                <c:pt idx="1">
                  <c:v>M2</c:v>
                </c:pt>
                <c:pt idx="2">
                  <c:v>M3</c:v>
                </c:pt>
                <c:pt idx="3">
                  <c:v>M4</c:v>
                </c:pt>
                <c:pt idx="4">
                  <c:v>M5</c:v>
                </c:pt>
                <c:pt idx="5">
                  <c:v>M6</c:v>
                </c:pt>
              </c:strCache>
            </c:strRef>
          </c:cat>
          <c:val>
            <c:numRef>
              <c:f>'Chart Data'!$B$2:$B$7</c:f>
              <c:numCache>
                <c:formatCode>General</c:formatCode>
                <c:ptCount val="6"/>
                <c:pt idx="0">
                  <c:v>920</c:v>
                </c:pt>
                <c:pt idx="1">
                  <c:v>980</c:v>
                </c:pt>
                <c:pt idx="2">
                  <c:v>1000</c:v>
                </c:pt>
                <c:pt idx="3">
                  <c:v>1050</c:v>
                </c:pt>
                <c:pt idx="4">
                  <c:v>1120</c:v>
                </c:pt>
                <c:pt idx="5">
                  <c:v>1230</c:v>
                </c:pt>
              </c:numCache>
            </c:numRef>
          </c:val>
        </c:ser>
        <c:ser>
          <c:idx val="1"/>
          <c:order val="1"/>
          <c:tx>
            <c:v>Completed</c:v>
          </c:tx>
          <c:spPr>
            <a:ln xmlns:a="http://schemas.openxmlformats.org/drawingml/2006/main" w="28575">
              <a:solidFill>
                <a:srgbClr val="3F7F62"/>
              </a:solidFill>
              <a:prstDash val="solid"/>
            </a:ln>
          </c:spPr>
          <c:marker>
            <c:symbol val="circle"/>
            <c:size val="6"/>
            <c:spPr>
              <a:solidFill xmlns:a="http://schemas.openxmlformats.org/drawingml/2006/main">
                <a:srgbClr val="3F7F62"/>
              </a:solidFill>
            </c:spPr>
          </c:marker>
          <c:cat>
            <c:strRef>
              <c:f>'Chart Data'!$C$2:$C$7</c:f>
              <c:strCache>
                <c:ptCount val="6"/>
                <c:pt idx="0">
                  <c:v>M1</c:v>
                </c:pt>
                <c:pt idx="1">
                  <c:v>M2</c:v>
                </c:pt>
                <c:pt idx="2">
                  <c:v>M3</c:v>
                </c:pt>
                <c:pt idx="3">
                  <c:v>M4</c:v>
                </c:pt>
                <c:pt idx="4">
                  <c:v>M5</c:v>
                </c:pt>
                <c:pt idx="5">
                  <c:v>M6</c:v>
                </c:pt>
              </c:strCache>
            </c:strRef>
          </c:cat>
          <c:val>
            <c:numRef>
              <c:f>'Chart Data'!$D$2:$D$7</c:f>
              <c:numCache>
                <c:formatCode>General</c:formatCode>
                <c:ptCount val="6"/>
                <c:pt idx="0">
                  <c:v>900</c:v>
                </c:pt>
                <c:pt idx="1">
                  <c:v>980</c:v>
                </c:pt>
                <c:pt idx="2">
                  <c:v>1070</c:v>
                </c:pt>
                <c:pt idx="3">
                  <c:v>1120</c:v>
                </c:pt>
                <c:pt idx="4">
                  <c:v>1240</c:v>
                </c:pt>
                <c:pt idx="5">
                  <c:v>1370</c:v>
                </c:pt>
              </c:numCache>
            </c:numRef>
          </c:val>
        </c:ser>
        <c:dLbls>
          <c:txPr>
            <a:bodyPr xmlns:a="http://schemas.openxmlformats.org/drawingml/2006/main" anchorCtr="1"/>
            <a:lstStyle xmlns:a="http://schemas.openxmlformats.org/drawingml/2006/main"/>
            <a:p xmlns:a="http://schemas.openxmlformats.org/drawingml/2006/main">
              <a:pPr>
                <a:defRPr>
                  <a:latin typeface="Calibri"/>
                  <a:ea typeface="Calibri"/>
                  <a:cs typeface="Calibri"/>
                </a:defRPr>
              </a:pPr>
            </a:p>
          </c:txPr>
          <c:showLegendKey val="0"/>
          <c:showVal val="0"/>
          <c:showCatName val="0"/>
          <c:showSerName val="0"/>
          <c:showPercent val="0"/>
          <c:showBubbleSize val="0"/>
          <c:showLeaderLines val="0"/>
        </c:dLbls>
        <c:axId val="48650112"/>
        <c:axId val="48672768"/>
      </c:lineChart>
      <c:catAx>
        <c:axId val="48650112"/>
        <c:scaling>
          <c:orientation val="minMax"/>
        </c:scaling>
        <c:delete val="0"/>
        <c:axPos val="b"/>
        <c:numFmt formatCode="General"/>
        <c:majorTickMark val="none"/>
        <c:minorTickMark val="none"/>
        <c:spPr>
          <a:ln xmlns:a="http://schemas.openxmlformats.org/drawingml/2006/main" w="9525">
            <a:solidFill>
              <a:srgbClr val="D9DEE2"/>
            </a:solidFill>
          </a:ln>
        </c:spPr>
        <c:txPr>
          <a:bodyPr xmlns:a="http://schemas.openxmlformats.org/drawingml/2006/main" anchorCtr="1"/>
          <a:lstStyle xmlns:a="http://schemas.openxmlformats.org/drawingml/2006/main"/>
          <a:p xmlns:a="http://schemas.openxmlformats.org/drawingml/2006/main">
            <a:pPr>
              <a:defRPr sz="675">
                <a:solidFill>
                  <a:srgbClr val="68717A"/>
                </a:solidFill>
                <a:latin typeface="Calibri"/>
                <a:ea typeface="Calibri"/>
                <a:cs typeface="Calibri"/>
              </a:defRPr>
            </a:pPr>
          </a:p>
        </c:txPr>
        <c:crossAx val="48672768"/>
      </c:catAx>
      <c:valAx>
        <c:axId val="48672768"/>
        <c:scaling>
          <c:orientation val="minMax"/>
        </c:scaling>
        <c:delete val="1"/>
        <c:axPos val="l"/>
        <c:majorGridlines>
          <c:spPr>
            <a:ln xmlns:a="http://schemas.openxmlformats.org/drawingml/2006/main" w="9525">
              <a:solidFill>
                <a:srgbClr val="E9ECEF"/>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Calibri"/>
                <a:ea typeface="Calibri"/>
                <a:cs typeface="Calibri"/>
              </a:defRPr>
            </a:pPr>
          </a:p>
        </c:txPr>
        <c:crossAx val="48650112"/>
        <c:crossBetween val="between"/>
      </c:valAx>
      <c:spPr>
        <a:solidFill xmlns:a="http://schemas.openxmlformats.org/drawingml/2006/main">
          <a:srgbClr val="F5F6F7"/>
        </a:solidFill>
        <a:ln xmlns:a="http://schemas.openxmlformats.org/drawingml/2006/main" w="0">
          <a:noFill/>
          <a:prstDash val="solid"/>
        </a:ln>
      </c:spPr>
    </c:plotArea>
    <c:legend>
      <c:legendPos val="b"/>
      <c:overlay val="0"/>
      <c:txPr>
        <a:bodyPr xmlns:a="http://schemas.openxmlformats.org/drawingml/2006/main" anchorCtr="1"/>
        <a:lstStyle xmlns:a="http://schemas.openxmlformats.org/drawingml/2006/main"/>
        <a:p xmlns:a="http://schemas.openxmlformats.org/drawingml/2006/main">
          <a:pPr>
            <a:defRPr sz="675">
              <a:solidFill>
                <a:srgbClr val="68717A"/>
              </a:solidFill>
              <a:latin typeface="Calibri"/>
              <a:ea typeface="Calibri"/>
              <a:cs typeface="Calibri"/>
            </a:defRPr>
          </a:pPr>
        </a:p>
      </c:txPr>
    </c:legend>
    <c:plotVisOnly val="1"/>
  </c:chart>
  <c:spPr>
    <a:solidFill xmlns:a="http://schemas.openxmlformats.org/drawingml/2006/main">
      <a:srgbClr val="F5F6F7"/>
    </a:solidFill>
    <a:ln xmlns:a="http://schemas.openxmlformats.org/drawingml/2006/main" w="0">
      <a:noFill/>
      <a:prstDash val="solid"/>
    </a:ln>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Open requests</c:v>
          </c:tx>
          <c:spPr>
            <a:solidFill xmlns:a="http://schemas.openxmlformats.org/drawingml/2006/main">
              <a:srgbClr val="315C78"/>
            </a:solidFill>
          </c:spPr>
          <c:cat>
            <c:strRef>
              <c:f>'Chart Data'!$A$2:$A$5</c:f>
              <c:strCache>
                <c:ptCount val="4"/>
                <c:pt idx="0">
                  <c:v>0–5 days</c:v>
                </c:pt>
                <c:pt idx="1">
                  <c:v>6–10 days</c:v>
                </c:pt>
                <c:pt idx="2">
                  <c:v>11–20 days</c:v>
                </c:pt>
                <c:pt idx="3">
                  <c:v>21+ days</c:v>
                </c:pt>
              </c:strCache>
            </c:strRef>
          </c:cat>
          <c:val>
            <c:numRef>
              <c:f>'Chart Data'!$B$2:$B$5</c:f>
              <c:numCache>
                <c:formatCode>General</c:formatCode>
                <c:ptCount val="4"/>
                <c:pt idx="0">
                  <c:v>3000</c:v>
                </c:pt>
                <c:pt idx="1">
                  <c:v>900</c:v>
                </c:pt>
                <c:pt idx="2">
                  <c:v>650</c:v>
                </c:pt>
                <c:pt idx="3">
                  <c:v>300</c:v>
                </c:pt>
              </c:numCache>
            </c:numRef>
          </c:val>
        </c:ser>
        <c:dLbls>
          <c:txPr>
            <a:bodyPr xmlns:a="http://schemas.openxmlformats.org/drawingml/2006/main" anchorCtr="1"/>
            <a:lstStyle xmlns:a="http://schemas.openxmlformats.org/drawingml/2006/main"/>
            <a:p xmlns:a="http://schemas.openxmlformats.org/drawingml/2006/main">
              <a:pPr>
                <a:defRPr>
                  <a:latin typeface="Calibri"/>
                  <a:ea typeface="Calibri"/>
                  <a:cs typeface="Calibri"/>
                </a:defRPr>
              </a:pPr>
            </a:p>
          </c:txPr>
          <c:showLegendKey val="0"/>
          <c:showVal val="0"/>
          <c:showCatName val="0"/>
          <c:showSerName val="0"/>
          <c:showPercent val="0"/>
          <c:showBubbleSize val="0"/>
          <c:showLeaderLines val="0"/>
        </c:dLbls>
        <c:gapWidth val="45"/>
        <c:axId val="48650112"/>
        <c:axId val="48672768"/>
      </c:barChart>
      <c:catAx>
        <c:axId val="48650112"/>
        <c:scaling>
          <c:orientation val="minMax"/>
        </c:scaling>
        <c:delete val="0"/>
        <c:axPos val="l"/>
        <c:majorGridlines>
          <c:spPr>
            <a:ln xmlns:a="http://schemas.openxmlformats.org/drawingml/2006/main" w="9525">
              <a:solidFill>
                <a:srgbClr val="E9ECEF"/>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Calibri"/>
                <a:ea typeface="Calibri"/>
                <a:cs typeface="Calibri"/>
              </a:defRPr>
            </a:pPr>
          </a:p>
        </c:txPr>
        <c:crossAx val="48672768"/>
      </c:catAx>
      <c:valAx>
        <c:axId val="48672768"/>
        <c:scaling>
          <c:orientation val="minMax"/>
        </c:scaling>
        <c:delete val="0"/>
        <c:axPos val="b"/>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713">
                <a:solidFill>
                  <a:srgbClr val="242A30"/>
                </a:solidFill>
                <a:latin typeface="Calibri"/>
                <a:ea typeface="Calibri"/>
                <a:cs typeface="Calibri"/>
              </a:defRPr>
            </a:pPr>
          </a:p>
        </c:txPr>
        <c:crossAx val="48650112"/>
        <c:crossBetween val="between"/>
      </c:valAx>
      <c:spPr>
        <a:solidFill xmlns:a="http://schemas.openxmlformats.org/drawingml/2006/main">
          <a:srgbClr val="F5F6F7"/>
        </a:solidFill>
        <a:ln xmlns:a="http://schemas.openxmlformats.org/drawingml/2006/main" w="0">
          <a:noFill/>
          <a:prstDash val="solid"/>
        </a:ln>
      </c:spPr>
    </c:plotArea>
    <c:plotVisOnly val="1"/>
  </c:chart>
  <c:spPr>
    <a:solidFill xmlns:a="http://schemas.openxmlformats.org/drawingml/2006/main">
      <a:srgbClr val="F5F6F7"/>
    </a:solidFill>
    <a:ln xmlns:a="http://schemas.openxmlformats.org/drawingml/2006/main" w="0">
      <a:noFill/>
      <a:prstDash val="solid"/>
    </a:ln>
  </c:spPr>
  <c:externalData r:id="rIdChartSnapshot1">
    <c:autoUpdate val="0"/>
  </c:externalData>
</c:chartSpace>
</file>

<file path=ppt/slides/slide1.xml><?xml version="1.0" encoding="utf-8"?>
<p:sld xmlns:p="http://schemas.openxmlformats.org/presentationml/2006/main">
  <p:cSld>
    <p:bg>
      <p:bgPr>
        <ns1:solidFill xmlns:ns1="http://schemas.openxmlformats.org/drawingml/2006/main">
          <ns1:srgbClr val="101319"/>
        </ns1:solidFill>
        <ns2:effectLst xmlns:ns2="http://schemas.openxmlformats.org/drawingml/2006/main"/>
      </p:bgPr>
    </p:bg>
    <p:spTree>
      <p:nvGrpSpPr>
        <p:cNvPr id="1" name=""/>
        <p:cNvGrpSpPr/>
        <p:nvPr/>
      </p:nvGrpSpPr>
      <p:grpSpPr>
        <a:xfrm xmlns:a="http://schemas.openxmlformats.org/drawingml/2006/main"/>
      </p:grpSpPr>
      <p:sp>
        <p:nvSpPr>
          <p:cNvPr id="2" name="Overlay">
            <a:extLst xmlns:a="http://schemas.openxmlformats.org/drawingml/2006/main">
              <a:ext uri="{FF2B5EF4-FFF2-40B4-BE49-F238E27FC236}">
                <a16:creationId xmlns:a16="http://schemas.microsoft.com/office/drawing/2014/main" id="{ADFC472B-9598-4FF8-95D4-D2C9C5FA48A5}"/>
              </a:ext>
            </a:extLst>
          </p:cNvPr>
          <p:cNvSpPr>
            <a:spLocks xmlns:a="http://schemas.openxmlformats.org/drawingml/2006/main" noGrp="1"/>
          </p:cNvSpPr>
          <p:nvPr/>
        </p:nvSpPr>
        <p:spPr>
          <a:xfrm xmlns:a="http://schemas.openxmlformats.org/drawingml/2006/main">
            <a:off x="0" y="0"/>
            <a:ext cx="9144000" cy="5143500"/>
          </a:xfrm>
          <a:prstGeom xmlns:a="http://schemas.openxmlformats.org/drawingml/2006/main" prst="rect">
            <a:avLst/>
          </a:prstGeom>
          <a:solidFill xmlns:a="http://schemas.openxmlformats.org/drawingml/2006/main">
            <a:srgbClr val="1C2126">
              <a:alpha val="62000"/>
            </a:srgbClr>
          </a:solidFill>
        </p:spPr>
        <p:txBody>
          <a:bodyPr xmlns:a="http://schemas.openxmlformats.org/drawingml/2006/main"/>
          <a:lstStyle xmlns:a="http://schemas.openxmlformats.org/drawingml/2006/main"/>
          <a:p xmlns:a="http://schemas.openxmlformats.org/drawingml/2006/main">
            <a:endParaRPr/>
          </a:p>
        </p:txBody>
      </p:sp>
      <p:sp>
        <p:nvSpPr>
          <p:cNvPr id="3" name="Eyebrow">
            <a:extLst xmlns:a="http://schemas.openxmlformats.org/drawingml/2006/main">
              <a:ext uri="{FF2B5EF4-FFF2-40B4-BE49-F238E27FC236}">
                <a16:creationId xmlns:a16="http://schemas.microsoft.com/office/drawing/2014/main" id="{5F857822-0B17-4CEF-9A80-E7CE2B28EBCD}"/>
              </a:ext>
            </a:extLst>
          </p:cNvPr>
          <p:cNvSpPr>
            <a:spLocks xmlns:a="http://schemas.openxmlformats.org/drawingml/2006/main" noGrp="1"/>
          </p:cNvSpPr>
          <p:nvPr/>
        </p:nvSpPr>
        <p:spPr>
          <a:xfrm xmlns:a="http://schemas.openxmlformats.org/drawingml/2006/main">
            <a:off x="640080" y="1737360"/>
            <a:ext cx="786384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200" b="1" spc="400">
                <a:solidFill>
                  <a:srgbClr val="00B8CC"/>
                </a:solidFill>
                <a:latin typeface="Calibri"/>
                <a:ea typeface="Calibri"/>
                <a:cs typeface="Calibri"/>
              </a:rPr>
              <a:t>BEFORE WE BEGIN</a:t>
            </a:r>
            <a:endParaRPr sz="1200"/>
          </a:p>
        </p:txBody>
      </p:sp>
      <p:sp>
        <p:nvSpPr>
          <p:cNvPr id="4" name="Story Line">
            <a:extLst xmlns:a="http://schemas.openxmlformats.org/drawingml/2006/main">
              <a:ext uri="{FF2B5EF4-FFF2-40B4-BE49-F238E27FC236}">
                <a16:creationId xmlns:a16="http://schemas.microsoft.com/office/drawing/2014/main" id="{E276E653-14DD-45F3-B43A-2A27574BC078}"/>
              </a:ext>
            </a:extLst>
          </p:cNvPr>
          <p:cNvSpPr>
            <a:spLocks xmlns:a="http://schemas.openxmlformats.org/drawingml/2006/main" noGrp="1"/>
          </p:cNvSpPr>
          <p:nvPr/>
        </p:nvSpPr>
        <p:spPr>
          <a:xfrm xmlns:a="http://schemas.openxmlformats.org/drawingml/2006/main">
            <a:off x="621792" y="2075688"/>
            <a:ext cx="7863840" cy="1600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08000"/>
              </a:lnSpc>
              <a:buNone/>
            </a:pPr>
            <a:r>
              <a:rPr sz="4000" b="1">
                <a:solidFill>
                  <a:srgbClr val="FFFFFF"/>
                </a:solidFill>
                <a:latin typeface="Georgia"/>
                <a:ea typeface="Georgia"/>
                <a:cs typeface="Georgia"/>
              </a:rPr>
              <a:t>Dashboards were never</a:t>
            </a:r>
          </a:p>
          <a:p xmlns:a="http://schemas.openxmlformats.org/drawingml/2006/main">
            <a:pPr marL="0" indent="0" algn="l">
              <a:lnSpc>
                <a:spcPct val="108000"/>
              </a:lnSpc>
              <a:buNone/>
            </a:pPr>
            <a:r>
              <a:rPr sz="4000" b="1">
                <a:solidFill>
                  <a:srgbClr val="FFFFFF"/>
                </a:solidFill>
                <a:latin typeface="Georgia"/>
                <a:ea typeface="Georgia"/>
                <a:cs typeface="Georgia"/>
              </a:rPr>
              <a:t>the goal.</a:t>
            </a:r>
            <a:r>
              <a:rPr sz="4000" b="1">
                <a:solidFill>
                  <a:srgbClr val="00B8CC"/>
                </a:solidFill>
                <a:latin typeface="Georgia"/>
                <a:ea typeface="Georgia"/>
                <a:cs typeface="Georgia"/>
              </a:rPr>
              <a:t> Better decisions were.</a:t>
            </a:r>
            <a:endParaRPr sz="4000"/>
          </a:p>
        </p:txBody>
      </p:sp>
    </p:spTree>
    <p:extLst>
      <p:ext uri="{BB962C8B-B14F-4D97-AF65-F5344CB8AC3E}">
        <p14:creationId xmlns:p14="http://schemas.microsoft.com/office/powerpoint/2010/main" val="299937433"/>
      </p:ext>
    </p:extLst>
  </p:cSld>
</p:sld>
</file>

<file path=ppt/slides/slide2.xml><?xml version="1.0" encoding="utf-8"?>
<p:sld xmlns:p="http://schemas.openxmlformats.org/presentationml/2006/main">
  <p:cSld>
    <p:bg>
      <p:bgPr>
        <ns1:solidFill xmlns:ns1="http://schemas.openxmlformats.org/drawingml/2006/main">
          <ns1:srgbClr val="101319"/>
        </ns1:solidFill>
        <ns2:effectLst xmlns:ns2="http://schemas.openxmlformats.org/drawingml/2006/main"/>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7F7C6279-0B63-4313-9E1D-7F495A36ABBE}"/>
              </a:ext>
            </a:extLst>
          </p:cNvPr>
          <p:cNvSpPr>
            <a:spLocks xmlns:a="http://schemas.openxmlformats.org/drawingml/2006/main" noGrp="1"/>
          </p:cNvSpPr>
          <p:nvPr/>
        </p:nvSpPr>
        <p:spPr>
          <a:xfrm xmlns:a="http://schemas.openxmlformats.org/drawingml/2006/main">
            <a:off x="0" y="0"/>
            <a:ext cx="6400800" cy="5143500"/>
          </a:xfrm>
          <a:prstGeom xmlns:a="http://schemas.openxmlformats.org/drawingml/2006/main" prst="rect">
            <a:avLst/>
          </a:prstGeom>
          <a:solidFill xmlns:a="http://schemas.openxmlformats.org/drawingml/2006/main">
            <a:srgbClr val="1C2126">
              <a:alpha val="80000"/>
            </a:srgbClr>
          </a:solidFill>
        </p:spPr>
        <p:txBody>
          <a:bodyPr xmlns:a="http://schemas.openxmlformats.org/drawingml/2006/main"/>
          <a:lstStyle xmlns:a="http://schemas.openxmlformats.org/drawingml/2006/main"/>
          <a:p xmlns:a="http://schemas.openxmlformats.org/drawingml/2006/main">
            <a:endParaRPr/>
          </a:p>
        </p:txBody>
      </p:sp>
      <p:sp>
        <p:nvSpPr>
          <p:cNvPr id="3" name="Text 1">
            <a:extLst xmlns:a="http://schemas.openxmlformats.org/drawingml/2006/main">
              <a:ext uri="{FF2B5EF4-FFF2-40B4-BE49-F238E27FC236}">
                <a16:creationId xmlns:a16="http://schemas.microsoft.com/office/drawing/2014/main" id="{60562437-16A2-4503-AA4B-8CBAFBE6B360}"/>
              </a:ext>
            </a:extLst>
          </p:cNvPr>
          <p:cNvSpPr>
            <a:spLocks xmlns:a="http://schemas.openxmlformats.org/drawingml/2006/main" noGrp="1"/>
          </p:cNvSpPr>
          <p:nvPr/>
        </p:nvSpPr>
        <p:spPr>
          <a:xfrm xmlns:a="http://schemas.openxmlformats.org/drawingml/2006/main">
            <a:off x="640080" y="1078992"/>
            <a:ext cx="7315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200" b="1" spc="300">
                <a:solidFill>
                  <a:srgbClr val="00B8CC"/>
                </a:solidFill>
                <a:latin typeface="Calibri"/>
                <a:ea typeface="Calibri"/>
                <a:cs typeface="Calibri"/>
              </a:rPr>
              <a:t>SIGNALS BY THAD</a:t>
            </a:r>
            <a:endParaRPr sz="1200"/>
          </a:p>
        </p:txBody>
      </p:sp>
      <p:sp>
        <p:nvSpPr>
          <p:cNvPr id="4" name="Text 2">
            <a:extLst xmlns:a="http://schemas.openxmlformats.org/drawingml/2006/main">
              <a:ext uri="{FF2B5EF4-FFF2-40B4-BE49-F238E27FC236}">
                <a16:creationId xmlns:a16="http://schemas.microsoft.com/office/drawing/2014/main" id="{27994CA9-88C9-4784-AB0C-B3FF3CE8D694}"/>
              </a:ext>
            </a:extLst>
          </p:cNvPr>
          <p:cNvSpPr>
            <a:spLocks xmlns:a="http://schemas.openxmlformats.org/drawingml/2006/main" noGrp="1"/>
          </p:cNvSpPr>
          <p:nvPr/>
        </p:nvSpPr>
        <p:spPr>
          <a:xfrm xmlns:a="http://schemas.openxmlformats.org/drawingml/2006/main">
            <a:off x="621792" y="1417320"/>
            <a:ext cx="6309360" cy="13716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04000"/>
              </a:lnSpc>
              <a:buNone/>
            </a:pPr>
            <a:r>
              <a:rPr sz="3200" b="1">
                <a:solidFill>
                  <a:srgbClr val="FFFFFF"/>
                </a:solidFill>
                <a:latin typeface="Georgia"/>
                <a:ea typeface="Georgia"/>
                <a:cs typeface="Georgia"/>
              </a:rPr>
              <a:t>From Dashboards to</a:t>
            </a:r>
            <a:endParaRPr sz="3200"/>
          </a:p>
          <a:p xmlns:a="http://schemas.openxmlformats.org/drawingml/2006/main">
            <a:pPr marL="0" indent="0" algn="l">
              <a:lnSpc>
                <a:spcPct val="104000"/>
              </a:lnSpc>
              <a:buNone/>
            </a:pPr>
            <a:r>
              <a:rPr sz="3200" b="1">
                <a:solidFill>
                  <a:srgbClr val="FFFFFF"/>
                </a:solidFill>
                <a:latin typeface="Georgia"/>
                <a:ea typeface="Georgia"/>
                <a:cs typeface="Georgia"/>
              </a:rPr>
              <a:t>Operational Intelligence</a:t>
            </a:r>
            <a:endParaRPr sz="3200"/>
          </a:p>
        </p:txBody>
      </p:sp>
      <p:sp>
        <p:nvSpPr>
          <p:cNvPr id="5" name="Shape 3">
            <a:extLst xmlns:a="http://schemas.openxmlformats.org/drawingml/2006/main">
              <a:ext uri="{FF2B5EF4-FFF2-40B4-BE49-F238E27FC236}">
                <a16:creationId xmlns:a16="http://schemas.microsoft.com/office/drawing/2014/main" id="{DB716BE8-877C-44F4-A3B0-5D0623D39EE2}"/>
              </a:ext>
            </a:extLst>
          </p:cNvPr>
          <p:cNvSpPr>
            <a:spLocks xmlns:a="http://schemas.openxmlformats.org/drawingml/2006/main" noGrp="1"/>
          </p:cNvSpPr>
          <p:nvPr/>
        </p:nvSpPr>
        <p:spPr>
          <a:xfrm xmlns:a="http://schemas.openxmlformats.org/drawingml/2006/main">
            <a:off x="658368" y="2999232"/>
            <a:ext cx="603504" cy="41148"/>
          </a:xfrm>
          <a:prstGeom xmlns:a="http://schemas.openxmlformats.org/drawingml/2006/main" prst="rect">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6" name="Text 4">
            <a:extLst xmlns:a="http://schemas.openxmlformats.org/drawingml/2006/main">
              <a:ext uri="{FF2B5EF4-FFF2-40B4-BE49-F238E27FC236}">
                <a16:creationId xmlns:a16="http://schemas.microsoft.com/office/drawing/2014/main" id="{2BDD0113-2273-4E39-8599-9BDAB8C57EFE}"/>
              </a:ext>
            </a:extLst>
          </p:cNvPr>
          <p:cNvSpPr>
            <a:spLocks xmlns:a="http://schemas.openxmlformats.org/drawingml/2006/main" noGrp="1"/>
          </p:cNvSpPr>
          <p:nvPr/>
        </p:nvSpPr>
        <p:spPr>
          <a:xfrm xmlns:a="http://schemas.openxmlformats.org/drawingml/2006/main">
            <a:off x="640080" y="3108960"/>
            <a:ext cx="7315200" cy="750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600" i="1">
                <a:solidFill>
                  <a:srgbClr val="C9CFD5"/>
                </a:solidFill>
                <a:latin typeface="Georgia"/>
                <a:ea typeface="Georgia"/>
                <a:cs typeface="Georgia"/>
              </a:rPr>
              <a:t>A Capability Model for Decision-Centered Public Health</a:t>
            </a:r>
            <a:endParaRPr sz="1800"/>
          </a:p>
        </p:txBody>
      </p:sp>
      <p:sp>
        <p:nvSpPr>
          <p:cNvPr id="7" name="Text 5">
            <a:extLst xmlns:a="http://schemas.openxmlformats.org/drawingml/2006/main">
              <a:ext uri="{FF2B5EF4-FFF2-40B4-BE49-F238E27FC236}">
                <a16:creationId xmlns:a16="http://schemas.microsoft.com/office/drawing/2014/main" id="{338E6222-FEA8-472C-8EB5-33BFCFAB5E8A}"/>
              </a:ext>
            </a:extLst>
          </p:cNvPr>
          <p:cNvSpPr>
            <a:spLocks xmlns:a="http://schemas.openxmlformats.org/drawingml/2006/main" noGrp="1"/>
          </p:cNvSpPr>
          <p:nvPr/>
        </p:nvSpPr>
        <p:spPr>
          <a:xfrm xmlns:a="http://schemas.openxmlformats.org/drawingml/2006/main">
            <a:off x="640080" y="4114800"/>
            <a:ext cx="6035040"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2000"/>
              </a:lnSpc>
              <a:buNone/>
            </a:pPr>
            <a:r>
              <a:rPr sz="1300" b="1">
                <a:solidFill>
                  <a:srgbClr val="FFFFFF"/>
                </a:solidFill>
                <a:latin typeface="Calibri"/>
                <a:ea typeface="Calibri"/>
                <a:cs typeface="Calibri"/>
              </a:rPr>
              <a:t>Thaddeus D. Leavell</a:t>
            </a:r>
            <a:r>
              <a:rPr sz="1300" b="1">
                <a:solidFill>
                  <a:srgbClr val="FFFFFF"/>
                </a:solidFill>
                <a:latin typeface="Calibri"/>
                <a:ea typeface="Calibri"/>
                <a:cs typeface="Calibri"/>
              </a:rPr>
              <a:t>, MHI, RHIA</a:t>
            </a:r>
            <a:endParaRPr sz="1300"/>
          </a:p>
          <a:p xmlns:a="http://schemas.openxmlformats.org/drawingml/2006/main">
            <a:pPr marL="0" indent="0" algn="l">
              <a:lnSpc>
                <a:spcPct val="112000"/>
              </a:lnSpc>
              <a:buNone/>
            </a:pPr>
            <a:r>
              <a:rPr sz="1050" i="1">
                <a:solidFill>
                  <a:srgbClr val="E6EAEE"/>
                </a:solidFill>
                <a:latin typeface="Calibri"/>
                <a:ea typeface="Calibri"/>
                <a:cs typeface="Calibri"/>
              </a:rPr>
              <a:t>Signals by Thad</a:t>
            </a:r>
            <a:endParaRPr sz="1300"/>
          </a:p>
          <a:p xmlns:a="http://schemas.openxmlformats.org/drawingml/2006/main">
            <a:pPr marL="0" indent="0" algn="l">
              <a:lnSpc>
                <a:spcPct val="112000"/>
              </a:lnSpc>
              <a:buNone/>
            </a:pPr>
            <a:r>
              <a:rPr sz="1050">
                <a:solidFill>
                  <a:srgbClr val="C9CFD5"/>
                </a:solidFill>
                <a:latin typeface="Calibri"/>
                <a:ea typeface="Calibri"/>
                <a:cs typeface="Calibri"/>
              </a:rPr>
              <a:t>Decision strategy · Data governance · Operational intelligence</a:t>
            </a:r>
            <a:r>
              <a:rPr sz="1050">
                <a:solidFill>
                  <a:srgbClr val="C9CFD5"/>
                </a:solidFill>
                <a:latin typeface="Calibri"/>
                <a:ea typeface="Calibri"/>
                <a:cs typeface="Calibri"/>
              </a:rPr>
              <a:t/>
            </a:r>
            <a:endParaRPr sz="1300"/>
          </a:p>
          <a:p xmlns:a="http://schemas.openxmlformats.org/drawingml/2006/main">
            <a:pPr marL="0" indent="0" algn="l">
              <a:lnSpc>
                <a:spcPct val="112000"/>
              </a:lnSpc>
              <a:buNone/>
            </a:pPr>
            <a:r>
              <a:rPr sz="1050">
                <a:solidFill>
                  <a:srgbClr val="00B8CC"/>
                </a:solidFill>
                <a:latin typeface="Calibri"/>
                <a:ea typeface="Calibri"/>
                <a:cs typeface="Calibri"/>
              </a:rPr>
              <a:t>signalsbythad.com</a:t>
            </a:r>
            <a:endParaRPr sz="1300"/>
          </a:p>
        </p:txBody>
      </p:sp>
    </p:spTree>
    <p:extLst>
      <p:ext uri="{BB962C8B-B14F-4D97-AF65-F5344CB8AC3E}">
        <p14:creationId xmlns:p14="http://schemas.microsoft.com/office/powerpoint/2010/main" val="1197921230"/>
      </p:ext>
    </p:extLst>
  </p:cSld>
</p:sld>
</file>

<file path=ppt/slides/slide3.xml><?xml version="1.0" encoding="utf-8"?>
<p:sld xmlns:p="http://schemas.openxmlformats.org/presentationml/2006/main">
  <p:cSld>
    <p:bg>
      <p:bgPr>
        <a:solidFill xmlns:a="http://schemas.openxmlformats.org/drawingml/2006/main">
          <a:srgbClr val="F5F6F7"/>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28CBCC23-78EC-45E7-9842-0A3E3CD9D860}"/>
              </a:ext>
            </a:extLst>
          </p:cNvPr>
          <p:cNvSpPr>
            <a:spLocks xmlns:a="http://schemas.openxmlformats.org/drawingml/2006/main" noGrp="1"/>
          </p:cNvSpPr>
          <p:nvPr/>
        </p:nvSpPr>
        <p:spPr>
          <a:xfrm xmlns:a="http://schemas.openxmlformats.org/drawingml/2006/main">
            <a:off x="502920" y="411480"/>
            <a:ext cx="7315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200" b="1" spc="300">
                <a:solidFill>
                  <a:srgbClr val="00E5FF"/>
                </a:solidFill>
                <a:latin typeface="Calibri"/>
                <a:ea typeface="Calibri"/>
                <a:cs typeface="Calibri"/>
              </a:rPr>
              <a:t>THE CHALLENGE</a:t>
            </a:r>
            <a:endParaRPr sz="1200"/>
          </a:p>
        </p:txBody>
      </p:sp>
      <p:sp>
        <p:nvSpPr>
          <p:cNvPr id="3" name="Text 1">
            <a:extLst xmlns:a="http://schemas.openxmlformats.org/drawingml/2006/main">
              <a:ext uri="{FF2B5EF4-FFF2-40B4-BE49-F238E27FC236}">
                <a16:creationId xmlns:a16="http://schemas.microsoft.com/office/drawing/2014/main" id="{E0DA9892-09D4-4118-993A-AEB182132334}"/>
              </a:ext>
            </a:extLst>
          </p:cNvPr>
          <p:cNvSpPr>
            <a:spLocks xmlns:a="http://schemas.openxmlformats.org/drawingml/2006/main" noGrp="1"/>
          </p:cNvSpPr>
          <p:nvPr/>
        </p:nvSpPr>
        <p:spPr>
          <a:xfrm xmlns:a="http://schemas.openxmlformats.org/drawingml/2006/main">
            <a:off x="502920" y="658368"/>
            <a:ext cx="822960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00000"/>
              </a:lnSpc>
              <a:buNone/>
            </a:pPr>
            <a:r>
              <a:rPr sz="3400" b="1">
                <a:solidFill>
                  <a:srgbClr val="242A30"/>
                </a:solidFill>
                <a:latin typeface="Georgia"/>
                <a:ea typeface="Georgia"/>
                <a:cs typeface="Georgia"/>
              </a:rPr>
              <a:t>The Question We Faced</a:t>
            </a:r>
            <a:endParaRPr sz="3400"/>
          </a:p>
        </p:txBody>
      </p:sp>
      <p:sp>
        <p:nvSpPr>
          <p:cNvPr id="4" name="Text 2">
            <a:extLst xmlns:a="http://schemas.openxmlformats.org/drawingml/2006/main">
              <a:ext uri="{FF2B5EF4-FFF2-40B4-BE49-F238E27FC236}">
                <a16:creationId xmlns:a16="http://schemas.microsoft.com/office/drawing/2014/main" id="{D9295A71-03B8-4532-B427-87D0DF846320}"/>
              </a:ext>
            </a:extLst>
          </p:cNvPr>
          <p:cNvSpPr>
            <a:spLocks xmlns:a="http://schemas.openxmlformats.org/drawingml/2006/main" noGrp="1"/>
          </p:cNvSpPr>
          <p:nvPr/>
        </p:nvSpPr>
        <p:spPr>
          <a:xfrm xmlns:a="http://schemas.openxmlformats.org/drawingml/2006/main">
            <a:off x="502920" y="1353312"/>
            <a:ext cx="813816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500">
                <a:solidFill>
                  <a:srgbClr val="46505A"/>
                </a:solidFill>
                <a:latin typeface="Calibri"/>
                <a:ea typeface="Calibri"/>
                <a:cs typeface="Calibri"/>
              </a:rPr>
              <a:t>No shortage of data, reports, or dashboards — yet leadership still struggles to answer the operational questions that matter most.</a:t>
            </a:r>
            <a:endParaRPr sz="1500"/>
          </a:p>
        </p:txBody>
      </p:sp>
      <p:sp>
        <p:nvSpPr>
          <p:cNvPr id="5" name="anim-1-001">
            <a:extLst xmlns:a="http://schemas.openxmlformats.org/drawingml/2006/main">
              <a:ext uri="{FF2B5EF4-FFF2-40B4-BE49-F238E27FC236}">
                <a16:creationId xmlns:a16="http://schemas.microsoft.com/office/drawing/2014/main" id="{F0D0280A-5D93-44B9-86EC-E7843BF50137}"/>
              </a:ext>
            </a:extLst>
          </p:cNvPr>
          <p:cNvSpPr>
            <a:spLocks xmlns:a="http://schemas.openxmlformats.org/drawingml/2006/main" noGrp="1"/>
          </p:cNvSpPr>
          <p:nvPr/>
        </p:nvSpPr>
        <p:spPr>
          <a:xfrm xmlns:a="http://schemas.openxmlformats.org/drawingml/2006/main">
            <a:off x="502920" y="1993392"/>
            <a:ext cx="3959352" cy="896112"/>
          </a:xfrm>
          <a:prstGeom xmlns:a="http://schemas.openxmlformats.org/drawingml/2006/main" prst="rect">
            <a:avLst/>
          </a:prstGeom>
          <a:solidFill xmlns:a="http://schemas.openxmlformats.org/drawingml/2006/main">
            <a:srgbClr val="FFFFFF"/>
          </a:solidFill>
          <a:ln xmlns:a="http://schemas.openxmlformats.org/drawingml/2006/main" w="12700">
            <a:solidFill>
              <a:srgbClr val="DBDFE3"/>
            </a:solidFill>
            <a:prstDash val="solid"/>
          </a:ln>
          <a:effectLst xmlns:a="http://schemas.openxmlformats.org/drawingml/2006/main">
            <a:outerShdw blurRad="63500" dist="25400" dir="8100000" algn="bl" rotWithShape="0">
              <a:srgbClr val="9AA1A8">
                <a:alpha val="30000"/>
              </a:srgbClr>
            </a:outerShdw>
          </a:effectLst>
        </p:spPr>
        <p:txBody>
          <a:bodyPr xmlns:a="http://schemas.openxmlformats.org/drawingml/2006/main"/>
          <a:lstStyle xmlns:a="http://schemas.openxmlformats.org/drawingml/2006/main"/>
          <a:p xmlns:a="http://schemas.openxmlformats.org/drawingml/2006/main">
            <a:endParaRPr/>
          </a:p>
        </p:txBody>
      </p:sp>
      <p:sp>
        <p:nvSpPr>
          <p:cNvPr id="6" name="anim-1-002">
            <a:extLst xmlns:a="http://schemas.openxmlformats.org/drawingml/2006/main">
              <a:ext uri="{FF2B5EF4-FFF2-40B4-BE49-F238E27FC236}">
                <a16:creationId xmlns:a16="http://schemas.microsoft.com/office/drawing/2014/main" id="{78077960-647D-4EDF-AA34-4049BB4C044B}"/>
              </a:ext>
            </a:extLst>
          </p:cNvPr>
          <p:cNvSpPr>
            <a:spLocks xmlns:a="http://schemas.openxmlformats.org/drawingml/2006/main" noGrp="1"/>
          </p:cNvSpPr>
          <p:nvPr/>
        </p:nvSpPr>
        <p:spPr>
          <a:xfrm xmlns:a="http://schemas.openxmlformats.org/drawingml/2006/main">
            <a:off x="667512" y="2157984"/>
            <a:ext cx="566928" cy="566928"/>
          </a:xfrm>
          <a:prstGeom xmlns:a="http://schemas.openxmlformats.org/drawingml/2006/main" prst="ellipse">
            <a:avLst/>
          </a:prstGeom>
          <a:solidFill xmlns:a="http://schemas.openxmlformats.org/drawingml/2006/main">
            <a:srgbClr val="EAFBFC"/>
          </a:solidFill>
          <a:ln xmlns:a="http://schemas.openxmlformats.org/drawingml/2006/main" w="15875">
            <a:solidFill>
              <a:srgbClr val="00E5FF"/>
            </a:solidFill>
            <a:prstDash val="solid"/>
          </a:ln>
        </p:spPr>
        <p:txBody>
          <a:bodyPr xmlns:a="http://schemas.openxmlformats.org/drawingml/2006/main"/>
          <a:lstStyle xmlns:a="http://schemas.openxmlformats.org/drawingml/2006/main"/>
          <a:p xmlns:a="http://schemas.openxmlformats.org/drawingml/2006/main">
            <a:endParaRPr/>
          </a:p>
        </p:txBody>
      </p:sp>
      <p:pic>
        <p:nvPicPr>
          <p:cNvPr id="34" name="anim-1-003"/>
          <p:cNvPicPr>
            <a:picLocks xmlns:a="http://schemas.openxmlformats.org/drawingml/2006/main" noChangeAspect="1"/>
          </p:cNvPicPr>
          <p:nvPr/>
        </p:nvPicPr>
        <p:blipFill>
          <a:blip xmlns:r="http://schemas.openxmlformats.org/officeDocument/2006/relationships" xmlns:a="http://schemas.openxmlformats.org/drawingml/2006/main" r:embed="R90ed1585bd514c93"/>
          <a:stretch xmlns:a="http://schemas.openxmlformats.org/drawingml/2006/main">
            <a:fillRect l="0" t="0" r="0" b="0"/>
          </a:stretch>
        </p:blipFill>
        <p:spPr>
          <a:xfrm xmlns:a="http://schemas.openxmlformats.org/drawingml/2006/main">
            <a:off x="763890" y="2269629"/>
            <a:ext cx="374172" cy="343638"/>
          </a:xfrm>
          <a:prstGeom xmlns:a="http://schemas.openxmlformats.org/drawingml/2006/main" prst="rect">
            <a:avLst/>
          </a:prstGeom>
        </p:spPr>
      </p:pic>
      <p:sp>
        <p:nvSpPr>
          <p:cNvPr id="8" name="Text 5">
            <a:extLst xmlns:a="http://schemas.openxmlformats.org/drawingml/2006/main">
              <a:ext uri="{FF2B5EF4-FFF2-40B4-BE49-F238E27FC236}">
                <a16:creationId xmlns:a16="http://schemas.microsoft.com/office/drawing/2014/main" id="{146D6281-9573-41A4-9929-C6A6B190B968}"/>
              </a:ext>
            </a:extLst>
          </p:cNvPr>
          <p:cNvSpPr>
            <a:spLocks xmlns:a="http://schemas.openxmlformats.org/drawingml/2006/main" noGrp="1"/>
          </p:cNvSpPr>
          <p:nvPr/>
        </p:nvSpPr>
        <p:spPr>
          <a:xfrm xmlns:a="http://schemas.openxmlformats.org/drawingml/2006/main">
            <a:off x="1371600" y="1993392"/>
            <a:ext cx="2953512" cy="89611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550" b="1">
                <a:solidFill>
                  <a:srgbClr val="242A30"/>
                </a:solidFill>
                <a:latin typeface="Calibri"/>
                <a:ea typeface="Calibri"/>
                <a:cs typeface="Calibri"/>
              </a:rPr>
              <a:t>Where are we falling behind?</a:t>
            </a:r>
            <a:endParaRPr sz="1550"/>
          </a:p>
        </p:txBody>
      </p:sp>
      <p:sp>
        <p:nvSpPr>
          <p:cNvPr id="9" name="anim-2-004">
            <a:extLst xmlns:a="http://schemas.openxmlformats.org/drawingml/2006/main">
              <a:ext uri="{FF2B5EF4-FFF2-40B4-BE49-F238E27FC236}">
                <a16:creationId xmlns:a16="http://schemas.microsoft.com/office/drawing/2014/main" id="{F1FE4ED8-51E8-4B86-AA63-ABBDB6C2806E}"/>
              </a:ext>
            </a:extLst>
          </p:cNvPr>
          <p:cNvSpPr>
            <a:spLocks xmlns:a="http://schemas.openxmlformats.org/drawingml/2006/main" noGrp="1"/>
          </p:cNvSpPr>
          <p:nvPr/>
        </p:nvSpPr>
        <p:spPr>
          <a:xfrm xmlns:a="http://schemas.openxmlformats.org/drawingml/2006/main">
            <a:off x="4681728" y="1993392"/>
            <a:ext cx="3959352" cy="896112"/>
          </a:xfrm>
          <a:prstGeom xmlns:a="http://schemas.openxmlformats.org/drawingml/2006/main" prst="rect">
            <a:avLst/>
          </a:prstGeom>
          <a:solidFill xmlns:a="http://schemas.openxmlformats.org/drawingml/2006/main">
            <a:srgbClr val="FFFFFF"/>
          </a:solidFill>
          <a:ln xmlns:a="http://schemas.openxmlformats.org/drawingml/2006/main" w="12700">
            <a:solidFill>
              <a:srgbClr val="DBDFE3"/>
            </a:solidFill>
            <a:prstDash val="solid"/>
          </a:ln>
          <a:effectLst xmlns:a="http://schemas.openxmlformats.org/drawingml/2006/main">
            <a:outerShdw blurRad="63500" dist="25400" dir="8100000" algn="bl" rotWithShape="0">
              <a:srgbClr val="9AA1A8">
                <a:alpha val="30000"/>
              </a:srgbClr>
            </a:outerShdw>
          </a:effectLst>
        </p:spPr>
        <p:txBody>
          <a:bodyPr xmlns:a="http://schemas.openxmlformats.org/drawingml/2006/main"/>
          <a:lstStyle xmlns:a="http://schemas.openxmlformats.org/drawingml/2006/main"/>
          <a:p xmlns:a="http://schemas.openxmlformats.org/drawingml/2006/main">
            <a:endParaRPr/>
          </a:p>
        </p:txBody>
      </p:sp>
      <p:sp>
        <p:nvSpPr>
          <p:cNvPr id="10" name="anim-2-005">
            <a:extLst xmlns:a="http://schemas.openxmlformats.org/drawingml/2006/main">
              <a:ext uri="{FF2B5EF4-FFF2-40B4-BE49-F238E27FC236}">
                <a16:creationId xmlns:a16="http://schemas.microsoft.com/office/drawing/2014/main" id="{B18F20A1-4ED7-4080-95F6-0CAD779792F2}"/>
              </a:ext>
            </a:extLst>
          </p:cNvPr>
          <p:cNvSpPr>
            <a:spLocks xmlns:a="http://schemas.openxmlformats.org/drawingml/2006/main" noGrp="1"/>
          </p:cNvSpPr>
          <p:nvPr/>
        </p:nvSpPr>
        <p:spPr>
          <a:xfrm xmlns:a="http://schemas.openxmlformats.org/drawingml/2006/main">
            <a:off x="4846320" y="2157984"/>
            <a:ext cx="566928" cy="566928"/>
          </a:xfrm>
          <a:prstGeom xmlns:a="http://schemas.openxmlformats.org/drawingml/2006/main" prst="ellipse">
            <a:avLst/>
          </a:prstGeom>
          <a:solidFill xmlns:a="http://schemas.openxmlformats.org/drawingml/2006/main">
            <a:srgbClr val="EAFBFC"/>
          </a:solidFill>
          <a:ln xmlns:a="http://schemas.openxmlformats.org/drawingml/2006/main" w="15875">
            <a:solidFill>
              <a:srgbClr val="00E5FF"/>
            </a:solidFill>
            <a:prstDash val="solid"/>
          </a:ln>
        </p:spPr>
        <p:txBody>
          <a:bodyPr xmlns:a="http://schemas.openxmlformats.org/drawingml/2006/main"/>
          <a:lstStyle xmlns:a="http://schemas.openxmlformats.org/drawingml/2006/main"/>
          <a:p xmlns:a="http://schemas.openxmlformats.org/drawingml/2006/main">
            <a:endParaRPr/>
          </a:p>
        </p:txBody>
      </p:sp>
      <p:pic>
        <p:nvPicPr>
          <p:cNvPr id="38" name="anim-2-006"/>
          <p:cNvPicPr>
            <a:picLocks xmlns:a="http://schemas.openxmlformats.org/drawingml/2006/main" noChangeAspect="1"/>
          </p:cNvPicPr>
          <p:nvPr/>
        </p:nvPicPr>
        <p:blipFill>
          <a:blip xmlns:r="http://schemas.openxmlformats.org/officeDocument/2006/relationships" xmlns:a="http://schemas.openxmlformats.org/drawingml/2006/main" r:embed="R65035ef3795940d8"/>
          <a:stretch xmlns:a="http://schemas.openxmlformats.org/drawingml/2006/main">
            <a:fillRect l="0" t="0" r="0" b="0"/>
          </a:stretch>
        </p:blipFill>
        <p:spPr>
          <a:xfrm xmlns:a="http://schemas.openxmlformats.org/drawingml/2006/main">
            <a:off x="4963311" y="2254362"/>
            <a:ext cx="332946" cy="374172"/>
          </a:xfrm>
          <a:prstGeom xmlns:a="http://schemas.openxmlformats.org/drawingml/2006/main" prst="rect">
            <a:avLst/>
          </a:prstGeom>
        </p:spPr>
      </p:pic>
      <p:sp>
        <p:nvSpPr>
          <p:cNvPr id="12" name="Text 8">
            <a:extLst xmlns:a="http://schemas.openxmlformats.org/drawingml/2006/main">
              <a:ext uri="{FF2B5EF4-FFF2-40B4-BE49-F238E27FC236}">
                <a16:creationId xmlns:a16="http://schemas.microsoft.com/office/drawing/2014/main" id="{91D4AED9-56B6-4F3C-892D-CC42B99AF144}"/>
              </a:ext>
            </a:extLst>
          </p:cNvPr>
          <p:cNvSpPr>
            <a:spLocks xmlns:a="http://schemas.openxmlformats.org/drawingml/2006/main" noGrp="1"/>
          </p:cNvSpPr>
          <p:nvPr/>
        </p:nvSpPr>
        <p:spPr>
          <a:xfrm xmlns:a="http://schemas.openxmlformats.org/drawingml/2006/main">
            <a:off x="5550408" y="1993392"/>
            <a:ext cx="2953512" cy="89611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550" b="1">
                <a:solidFill>
                  <a:srgbClr val="242A30"/>
                </a:solidFill>
                <a:latin typeface="Calibri"/>
                <a:ea typeface="Calibri"/>
                <a:cs typeface="Calibri"/>
              </a:rPr>
              <a:t>What should we prioritize?</a:t>
            </a:r>
            <a:endParaRPr sz="1550"/>
          </a:p>
        </p:txBody>
      </p:sp>
      <p:sp>
        <p:nvSpPr>
          <p:cNvPr id="13" name="anim-3-007">
            <a:extLst xmlns:a="http://schemas.openxmlformats.org/drawingml/2006/main">
              <a:ext uri="{FF2B5EF4-FFF2-40B4-BE49-F238E27FC236}">
                <a16:creationId xmlns:a16="http://schemas.microsoft.com/office/drawing/2014/main" id="{FF50A712-7452-431E-A394-320FFB36A9C3}"/>
              </a:ext>
            </a:extLst>
          </p:cNvPr>
          <p:cNvSpPr>
            <a:spLocks xmlns:a="http://schemas.openxmlformats.org/drawingml/2006/main" noGrp="1"/>
          </p:cNvSpPr>
          <p:nvPr/>
        </p:nvSpPr>
        <p:spPr>
          <a:xfrm xmlns:a="http://schemas.openxmlformats.org/drawingml/2006/main">
            <a:off x="502920" y="3072384"/>
            <a:ext cx="3959352" cy="896112"/>
          </a:xfrm>
          <a:prstGeom xmlns:a="http://schemas.openxmlformats.org/drawingml/2006/main" prst="rect">
            <a:avLst/>
          </a:prstGeom>
          <a:solidFill xmlns:a="http://schemas.openxmlformats.org/drawingml/2006/main">
            <a:srgbClr val="FFFFFF"/>
          </a:solidFill>
          <a:ln xmlns:a="http://schemas.openxmlformats.org/drawingml/2006/main" w="12700">
            <a:solidFill>
              <a:srgbClr val="DBDFE3"/>
            </a:solidFill>
            <a:prstDash val="solid"/>
          </a:ln>
          <a:effectLst xmlns:a="http://schemas.openxmlformats.org/drawingml/2006/main">
            <a:outerShdw blurRad="63500" dist="25400" dir="8100000" algn="bl" rotWithShape="0">
              <a:srgbClr val="9AA1A8">
                <a:alpha val="30000"/>
              </a:srgbClr>
            </a:outerShdw>
          </a:effectLst>
        </p:spPr>
        <p:txBody>
          <a:bodyPr xmlns:a="http://schemas.openxmlformats.org/drawingml/2006/main"/>
          <a:lstStyle xmlns:a="http://schemas.openxmlformats.org/drawingml/2006/main"/>
          <a:p xmlns:a="http://schemas.openxmlformats.org/drawingml/2006/main">
            <a:endParaRPr/>
          </a:p>
        </p:txBody>
      </p:sp>
      <p:sp>
        <p:nvSpPr>
          <p:cNvPr id="14" name="anim-3-008">
            <a:extLst xmlns:a="http://schemas.openxmlformats.org/drawingml/2006/main">
              <a:ext uri="{FF2B5EF4-FFF2-40B4-BE49-F238E27FC236}">
                <a16:creationId xmlns:a16="http://schemas.microsoft.com/office/drawing/2014/main" id="{2ED6BDAF-9C66-43DF-B256-F92ADE49FA6A}"/>
              </a:ext>
            </a:extLst>
          </p:cNvPr>
          <p:cNvSpPr>
            <a:spLocks xmlns:a="http://schemas.openxmlformats.org/drawingml/2006/main" noGrp="1"/>
          </p:cNvSpPr>
          <p:nvPr/>
        </p:nvSpPr>
        <p:spPr>
          <a:xfrm xmlns:a="http://schemas.openxmlformats.org/drawingml/2006/main">
            <a:off x="667512" y="3236976"/>
            <a:ext cx="566928" cy="566928"/>
          </a:xfrm>
          <a:prstGeom xmlns:a="http://schemas.openxmlformats.org/drawingml/2006/main" prst="ellipse">
            <a:avLst/>
          </a:prstGeom>
          <a:solidFill xmlns:a="http://schemas.openxmlformats.org/drawingml/2006/main">
            <a:srgbClr val="EAFBFC"/>
          </a:solidFill>
          <a:ln xmlns:a="http://schemas.openxmlformats.org/drawingml/2006/main" w="15875">
            <a:solidFill>
              <a:srgbClr val="00E5FF"/>
            </a:solidFill>
            <a:prstDash val="solid"/>
          </a:ln>
        </p:spPr>
        <p:txBody>
          <a:bodyPr xmlns:a="http://schemas.openxmlformats.org/drawingml/2006/main"/>
          <a:lstStyle xmlns:a="http://schemas.openxmlformats.org/drawingml/2006/main"/>
          <a:p xmlns:a="http://schemas.openxmlformats.org/drawingml/2006/main">
            <a:endParaRPr/>
          </a:p>
        </p:txBody>
      </p:sp>
      <p:pic>
        <p:nvPicPr>
          <p:cNvPr id="42" name="anim-3-009"/>
          <p:cNvPicPr>
            <a:picLocks xmlns:a="http://schemas.openxmlformats.org/drawingml/2006/main" noChangeAspect="1"/>
          </p:cNvPicPr>
          <p:nvPr/>
        </p:nvPicPr>
        <p:blipFill>
          <a:blip xmlns:r="http://schemas.openxmlformats.org/officeDocument/2006/relationships" xmlns:a="http://schemas.openxmlformats.org/drawingml/2006/main" r:embed="Re05ba70156ce467d"/>
          <a:stretch xmlns:a="http://schemas.openxmlformats.org/drawingml/2006/main">
            <a:fillRect l="0" t="0" r="0" b="0"/>
          </a:stretch>
        </p:blipFill>
        <p:spPr>
          <a:xfrm xmlns:a="http://schemas.openxmlformats.org/drawingml/2006/main">
            <a:off x="763890" y="3333354"/>
            <a:ext cx="374172" cy="374172"/>
          </a:xfrm>
          <a:prstGeom xmlns:a="http://schemas.openxmlformats.org/drawingml/2006/main" prst="rect">
            <a:avLst/>
          </a:prstGeom>
        </p:spPr>
      </p:pic>
      <p:sp>
        <p:nvSpPr>
          <p:cNvPr id="16" name="Text 11">
            <a:extLst xmlns:a="http://schemas.openxmlformats.org/drawingml/2006/main">
              <a:ext uri="{FF2B5EF4-FFF2-40B4-BE49-F238E27FC236}">
                <a16:creationId xmlns:a16="http://schemas.microsoft.com/office/drawing/2014/main" id="{BE6F970C-1FF3-4AE1-86F7-074275D1F4BB}"/>
              </a:ext>
            </a:extLst>
          </p:cNvPr>
          <p:cNvSpPr>
            <a:spLocks xmlns:a="http://schemas.openxmlformats.org/drawingml/2006/main" noGrp="1"/>
          </p:cNvSpPr>
          <p:nvPr/>
        </p:nvSpPr>
        <p:spPr>
          <a:xfrm xmlns:a="http://schemas.openxmlformats.org/drawingml/2006/main">
            <a:off x="1371600" y="3072384"/>
            <a:ext cx="2953512" cy="89611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550" b="1">
                <a:solidFill>
                  <a:srgbClr val="242A30"/>
                </a:solidFill>
                <a:latin typeface="Calibri"/>
                <a:ea typeface="Calibri"/>
                <a:cs typeface="Calibri"/>
              </a:rPr>
              <a:t>Can we trust the information?</a:t>
            </a:r>
            <a:endParaRPr sz="1550"/>
          </a:p>
        </p:txBody>
      </p:sp>
      <p:sp>
        <p:nvSpPr>
          <p:cNvPr id="17" name="anim-4-010">
            <a:extLst xmlns:a="http://schemas.openxmlformats.org/drawingml/2006/main">
              <a:ext uri="{FF2B5EF4-FFF2-40B4-BE49-F238E27FC236}">
                <a16:creationId xmlns:a16="http://schemas.microsoft.com/office/drawing/2014/main" id="{E7652B4C-C9D5-4F21-82AF-C73FCFCC1519}"/>
              </a:ext>
            </a:extLst>
          </p:cNvPr>
          <p:cNvSpPr>
            <a:spLocks xmlns:a="http://schemas.openxmlformats.org/drawingml/2006/main" noGrp="1"/>
          </p:cNvSpPr>
          <p:nvPr/>
        </p:nvSpPr>
        <p:spPr>
          <a:xfrm xmlns:a="http://schemas.openxmlformats.org/drawingml/2006/main">
            <a:off x="4681728" y="3072384"/>
            <a:ext cx="3959352" cy="896112"/>
          </a:xfrm>
          <a:prstGeom xmlns:a="http://schemas.openxmlformats.org/drawingml/2006/main" prst="rect">
            <a:avLst/>
          </a:prstGeom>
          <a:solidFill xmlns:a="http://schemas.openxmlformats.org/drawingml/2006/main">
            <a:srgbClr val="FFFFFF"/>
          </a:solidFill>
          <a:ln xmlns:a="http://schemas.openxmlformats.org/drawingml/2006/main" w="12700">
            <a:solidFill>
              <a:srgbClr val="DBDFE3"/>
            </a:solidFill>
            <a:prstDash val="solid"/>
          </a:ln>
          <a:effectLst xmlns:a="http://schemas.openxmlformats.org/drawingml/2006/main">
            <a:outerShdw blurRad="63500" dist="25400" dir="8100000" algn="bl" rotWithShape="0">
              <a:srgbClr val="9AA1A8">
                <a:alpha val="30000"/>
              </a:srgbClr>
            </a:outerShdw>
          </a:effectLst>
        </p:spPr>
        <p:txBody>
          <a:bodyPr xmlns:a="http://schemas.openxmlformats.org/drawingml/2006/main"/>
          <a:lstStyle xmlns:a="http://schemas.openxmlformats.org/drawingml/2006/main"/>
          <a:p xmlns:a="http://schemas.openxmlformats.org/drawingml/2006/main">
            <a:endParaRPr/>
          </a:p>
        </p:txBody>
      </p:sp>
      <p:sp>
        <p:nvSpPr>
          <p:cNvPr id="18" name="anim-4-011">
            <a:extLst xmlns:a="http://schemas.openxmlformats.org/drawingml/2006/main">
              <a:ext uri="{FF2B5EF4-FFF2-40B4-BE49-F238E27FC236}">
                <a16:creationId xmlns:a16="http://schemas.microsoft.com/office/drawing/2014/main" id="{E1F58CB8-29EB-4CF7-97E4-0F760763F520}"/>
              </a:ext>
            </a:extLst>
          </p:cNvPr>
          <p:cNvSpPr>
            <a:spLocks xmlns:a="http://schemas.openxmlformats.org/drawingml/2006/main" noGrp="1"/>
          </p:cNvSpPr>
          <p:nvPr/>
        </p:nvSpPr>
        <p:spPr>
          <a:xfrm xmlns:a="http://schemas.openxmlformats.org/drawingml/2006/main">
            <a:off x="4846320" y="3236976"/>
            <a:ext cx="566928" cy="566928"/>
          </a:xfrm>
          <a:prstGeom xmlns:a="http://schemas.openxmlformats.org/drawingml/2006/main" prst="ellipse">
            <a:avLst/>
          </a:prstGeom>
          <a:solidFill xmlns:a="http://schemas.openxmlformats.org/drawingml/2006/main">
            <a:srgbClr val="EAFBFC"/>
          </a:solidFill>
          <a:ln xmlns:a="http://schemas.openxmlformats.org/drawingml/2006/main" w="15875">
            <a:solidFill>
              <a:srgbClr val="00E5FF"/>
            </a:solidFill>
            <a:prstDash val="solid"/>
          </a:ln>
        </p:spPr>
        <p:txBody>
          <a:bodyPr xmlns:a="http://schemas.openxmlformats.org/drawingml/2006/main"/>
          <a:lstStyle xmlns:a="http://schemas.openxmlformats.org/drawingml/2006/main"/>
          <a:p xmlns:a="http://schemas.openxmlformats.org/drawingml/2006/main">
            <a:endParaRPr/>
          </a:p>
        </p:txBody>
      </p:sp>
      <p:pic>
        <p:nvPicPr>
          <p:cNvPr id="46" name="anim-4-012"/>
          <p:cNvPicPr>
            <a:picLocks xmlns:a="http://schemas.openxmlformats.org/drawingml/2006/main" noChangeAspect="1"/>
          </p:cNvPicPr>
          <p:nvPr/>
        </p:nvPicPr>
        <p:blipFill>
          <a:blip xmlns:r="http://schemas.openxmlformats.org/officeDocument/2006/relationships" xmlns:a="http://schemas.openxmlformats.org/drawingml/2006/main" r:embed="Re1cdd50fc9f243c1"/>
          <a:stretch xmlns:a="http://schemas.openxmlformats.org/drawingml/2006/main">
            <a:fillRect l="0" t="0" r="0" b="0"/>
          </a:stretch>
        </p:blipFill>
        <p:spPr>
          <a:xfrm xmlns:a="http://schemas.openxmlformats.org/drawingml/2006/main">
            <a:off x="4942698" y="3343939"/>
            <a:ext cx="374172" cy="353002"/>
          </a:xfrm>
          <a:prstGeom xmlns:a="http://schemas.openxmlformats.org/drawingml/2006/main" prst="rect">
            <a:avLst/>
          </a:prstGeom>
        </p:spPr>
      </p:pic>
      <p:sp>
        <p:nvSpPr>
          <p:cNvPr id="20" name="Text 14">
            <a:extLst xmlns:a="http://schemas.openxmlformats.org/drawingml/2006/main">
              <a:ext uri="{FF2B5EF4-FFF2-40B4-BE49-F238E27FC236}">
                <a16:creationId xmlns:a16="http://schemas.microsoft.com/office/drawing/2014/main" id="{496AA0F1-D173-4B9F-A3F8-6D08B3E923AD}"/>
              </a:ext>
            </a:extLst>
          </p:cNvPr>
          <p:cNvSpPr>
            <a:spLocks xmlns:a="http://schemas.openxmlformats.org/drawingml/2006/main" noGrp="1"/>
          </p:cNvSpPr>
          <p:nvPr/>
        </p:nvSpPr>
        <p:spPr>
          <a:xfrm xmlns:a="http://schemas.openxmlformats.org/drawingml/2006/main">
            <a:off x="5550408" y="3072384"/>
            <a:ext cx="2953512" cy="89611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550" b="1">
                <a:solidFill>
                  <a:srgbClr val="242A30"/>
                </a:solidFill>
                <a:latin typeface="Calibri"/>
                <a:ea typeface="Calibri"/>
                <a:cs typeface="Calibri"/>
              </a:rPr>
              <a:t>How do we improve performance?</a:t>
            </a:r>
            <a:endParaRPr sz="1550"/>
          </a:p>
        </p:txBody>
      </p:sp>
      <p:sp>
        <p:nvSpPr>
          <p:cNvPr id="21" name="anim-5-013">
            <a:extLst xmlns:a="http://schemas.openxmlformats.org/drawingml/2006/main">
              <a:ext uri="{FF2B5EF4-FFF2-40B4-BE49-F238E27FC236}">
                <a16:creationId xmlns:a16="http://schemas.microsoft.com/office/drawing/2014/main" id="{E3AC85F0-C1E1-4F2C-8231-4A3E812DDBF3}"/>
              </a:ext>
            </a:extLst>
          </p:cNvPr>
          <p:cNvSpPr>
            <a:spLocks xmlns:a="http://schemas.openxmlformats.org/drawingml/2006/main" noGrp="1"/>
          </p:cNvSpPr>
          <p:nvPr/>
        </p:nvSpPr>
        <p:spPr>
          <a:xfrm xmlns:a="http://schemas.openxmlformats.org/drawingml/2006/main">
            <a:off x="502920" y="4041648"/>
            <a:ext cx="8138160" cy="749808"/>
          </a:xfrm>
          <a:prstGeom xmlns:a="http://schemas.openxmlformats.org/drawingml/2006/main" prst="rect">
            <a:avLst/>
          </a:prstGeom>
          <a:solidFill xmlns:a="http://schemas.openxmlformats.org/drawingml/2006/main">
            <a:srgbClr val="2C333A"/>
          </a:solidFill>
        </p:spPr>
        <p:txBody>
          <a:bodyPr xmlns:a="http://schemas.openxmlformats.org/drawingml/2006/main"/>
          <a:lstStyle xmlns:a="http://schemas.openxmlformats.org/drawingml/2006/main"/>
          <a:p xmlns:a="http://schemas.openxmlformats.org/drawingml/2006/main">
            <a:endParaRPr/>
          </a:p>
        </p:txBody>
      </p:sp>
      <p:sp>
        <p:nvSpPr>
          <p:cNvPr id="22" name="Text 16">
            <a:extLst xmlns:a="http://schemas.openxmlformats.org/drawingml/2006/main">
              <a:ext uri="{FF2B5EF4-FFF2-40B4-BE49-F238E27FC236}">
                <a16:creationId xmlns:a16="http://schemas.microsoft.com/office/drawing/2014/main" id="{D1E2CB80-BB0E-4BE2-AD46-0A8374F57E10}"/>
              </a:ext>
            </a:extLst>
          </p:cNvPr>
          <p:cNvSpPr>
            <a:spLocks xmlns:a="http://schemas.openxmlformats.org/drawingml/2006/main" noGrp="1"/>
          </p:cNvSpPr>
          <p:nvPr/>
        </p:nvSpPr>
        <p:spPr>
          <a:xfrm xmlns:a="http://schemas.openxmlformats.org/drawingml/2006/main">
            <a:off x="777240" y="4041648"/>
            <a:ext cx="7589520" cy="7498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50" i="1">
                <a:solidFill>
                  <a:srgbClr val="FFFFFF"/>
                </a:solidFill>
                <a:latin typeface="Georgia"/>
                <a:ea typeface="Georgia"/>
                <a:cs typeface="Georgia"/>
              </a:rPr>
              <a:t>“The challenge wasn't a lack of data. It was transforming data into confident operational decisions.”</a:t>
            </a:r>
            <a:endParaRPr sz="1550"/>
          </a:p>
        </p:txBody>
      </p:sp>
      <p:sp>
        <p:nvSpPr>
          <p:cNvPr id="23" name="Text 17">
            <a:extLst xmlns:a="http://schemas.openxmlformats.org/drawingml/2006/main">
              <a:ext uri="{FF2B5EF4-FFF2-40B4-BE49-F238E27FC236}">
                <a16:creationId xmlns:a16="http://schemas.microsoft.com/office/drawing/2014/main" id="{92088386-0EAF-4B02-A5D3-660142A4CF03}"/>
              </a:ext>
            </a:extLst>
          </p:cNvPr>
          <p:cNvSpPr>
            <a:spLocks xmlns:a="http://schemas.openxmlformats.org/drawingml/2006/main" noGrp="1"/>
          </p:cNvSpPr>
          <p:nvPr/>
        </p:nvSpPr>
        <p:spPr>
          <a:xfrm xmlns:a="http://schemas.openxmlformats.org/drawingml/2006/main">
            <a:off x="502920" y="4828032"/>
            <a:ext cx="59436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900">
                <a:solidFill>
                  <a:srgbClr val="6E767E"/>
                </a:solidFill>
                <a:latin typeface="Calibri"/>
                <a:ea typeface="Calibri"/>
                <a:cs typeface="Calibri"/>
              </a:rPr>
              <a:t>From Dashboards to Operational Intelligence</a:t>
            </a:r>
            <a:endParaRPr sz="900"/>
          </a:p>
        </p:txBody>
      </p:sp>
      <p:sp>
        <p:nvSpPr>
          <p:cNvPr id="24" name="Text 18">
            <a:extLst xmlns:a="http://schemas.openxmlformats.org/drawingml/2006/main">
              <a:ext uri="{FF2B5EF4-FFF2-40B4-BE49-F238E27FC236}">
                <a16:creationId xmlns:a16="http://schemas.microsoft.com/office/drawing/2014/main" id="{54129812-3902-485B-9759-560CC80455A0}"/>
              </a:ext>
            </a:extLst>
          </p:cNvPr>
          <p:cNvSpPr>
            <a:spLocks xmlns:a="http://schemas.openxmlformats.org/drawingml/2006/main" noGrp="1"/>
          </p:cNvSpPr>
          <p:nvPr/>
        </p:nvSpPr>
        <p:spPr>
          <a:xfrm xmlns:a="http://schemas.openxmlformats.org/drawingml/2006/main">
            <a:off x="8229600" y="4828032"/>
            <a:ext cx="41148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6E767E"/>
                </a:solidFill>
                <a:latin typeface="Calibri"/>
                <a:ea typeface="Calibri"/>
                <a:cs typeface="Calibri"/>
              </a:rPr>
              <a:t>2</a:t>
            </a:r>
            <a:endParaRPr sz="900"/>
          </a:p>
        </p:txBody>
      </p:sp>
    </p:spTree>
    <p:extLst>
      <p:ext uri="{BB962C8B-B14F-4D97-AF65-F5344CB8AC3E}">
        <p14:creationId xmlns:p14="http://schemas.microsoft.com/office/powerpoint/2010/main" val="1498681886"/>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Eyebrow">
            <a:extLst xmlns:a="http://schemas.openxmlformats.org/drawingml/2006/main">
              <a:ext uri="{FF2B5EF4-FFF2-40B4-BE49-F238E27FC236}">
                <a16:creationId xmlns:a16="http://schemas.microsoft.com/office/drawing/2014/main" id="{42C76C1C-CE64-453D-8753-9DC621727A08}"/>
              </a:ext>
            </a:extLst>
          </p:cNvPr>
          <p:cNvSpPr>
            <a:spLocks xmlns:a="http://schemas.openxmlformats.org/drawingml/2006/main" noGrp="1"/>
          </p:cNvSpPr>
          <p:nvPr/>
        </p:nvSpPr>
        <p:spPr>
          <a:xfrm xmlns:a="http://schemas.openxmlformats.org/drawingml/2006/main">
            <a:off x="640080" y="493776"/>
            <a:ext cx="786384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200" b="1">
                <a:solidFill>
                  <a:srgbClr val="00E5FF"/>
                </a:solidFill>
                <a:latin typeface="Calibri"/>
              </a:rPr>
              <a:t>REFLECTIVE PAUSE</a:t>
            </a:r>
          </a:p>
        </p:txBody>
      </p:sp>
      <p:sp>
        <p:nvSpPr>
          <p:cNvPr id="3" name="Title">
            <a:extLst xmlns:a="http://schemas.openxmlformats.org/drawingml/2006/main">
              <a:ext uri="{FF2B5EF4-FFF2-40B4-BE49-F238E27FC236}">
                <a16:creationId xmlns:a16="http://schemas.microsoft.com/office/drawing/2014/main" id="{FD91E7A3-1CC7-4856-A892-D6EDCA9D9267}"/>
              </a:ext>
            </a:extLst>
          </p:cNvPr>
          <p:cNvSpPr>
            <a:spLocks xmlns:a="http://schemas.openxmlformats.org/drawingml/2006/main" noGrp="1"/>
          </p:cNvSpPr>
          <p:nvPr/>
        </p:nvSpPr>
        <p:spPr>
          <a:xfrm xmlns:a="http://schemas.openxmlformats.org/drawingml/2006/main">
            <a:off x="621792" y="758952"/>
            <a:ext cx="786384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r>
              <a:rPr sz="2200" b="1">
                <a:solidFill>
                  <a:srgbClr val="242A30"/>
                </a:solidFill>
                <a:latin typeface="Georgia"/>
              </a:rPr>
              <a:t>A Reflective Pause</a:t>
            </a:r>
          </a:p>
        </p:txBody>
      </p:sp>
      <p:sp>
        <p:nvSpPr>
          <p:cNvPr id="4" name="Q1 Card">
            <a:extLst xmlns:a="http://schemas.openxmlformats.org/drawingml/2006/main">
              <a:ext uri="{FF2B5EF4-FFF2-40B4-BE49-F238E27FC236}">
                <a16:creationId xmlns:a16="http://schemas.microsoft.com/office/drawing/2014/main" id="{F56AE60F-A93F-4EAF-83B9-695C02FE5711}"/>
              </a:ext>
            </a:extLst>
          </p:cNvPr>
          <p:cNvSpPr>
            <a:spLocks xmlns:a="http://schemas.openxmlformats.org/drawingml/2006/main" noGrp="1"/>
          </p:cNvSpPr>
          <p:nvPr/>
        </p:nvSpPr>
        <p:spPr>
          <a:xfrm xmlns:a="http://schemas.openxmlformats.org/drawingml/2006/main">
            <a:off x="640080" y="1901952"/>
            <a:ext cx="7863840" cy="1005840"/>
          </a:xfrm>
          <a:prstGeom xmlns:a="http://schemas.openxmlformats.org/drawingml/2006/main" prst="rect">
            <a:avLst/>
          </a:prstGeom>
          <a:solidFill xmlns:a="http://schemas.openxmlformats.org/drawingml/2006/main">
            <a:srgbClr val="FFFFFF"/>
          </a:solidFill>
          <a:ln xmlns:a="http://schemas.openxmlformats.org/drawingml/2006/main" w="12700">
            <a:solidFill>
              <a:srgbClr val="DBDFE3"/>
            </a:solidFill>
          </a:ln>
        </p:spPr>
        <p:txBody>
          <a:bodyPr xmlns:a="http://schemas.openxmlformats.org/drawingml/2006/main"/>
          <a:lstStyle xmlns:a="http://schemas.openxmlformats.org/drawingml/2006/main"/>
          <a:p xmlns:a="http://schemas.openxmlformats.org/drawingml/2006/main">
            <a:endParaRPr/>
          </a:p>
        </p:txBody>
      </p:sp>
      <p:sp>
        <p:nvSpPr>
          <p:cNvPr id="5" name="Q1 Bar">
            <a:extLst xmlns:a="http://schemas.openxmlformats.org/drawingml/2006/main">
              <a:ext uri="{FF2B5EF4-FFF2-40B4-BE49-F238E27FC236}">
                <a16:creationId xmlns:a16="http://schemas.microsoft.com/office/drawing/2014/main" id="{2E48362F-4B2A-4E00-A9D1-CB1C2BABF0DF}"/>
              </a:ext>
            </a:extLst>
          </p:cNvPr>
          <p:cNvSpPr>
            <a:spLocks xmlns:a="http://schemas.openxmlformats.org/drawingml/2006/main" noGrp="1"/>
          </p:cNvSpPr>
          <p:nvPr/>
        </p:nvSpPr>
        <p:spPr>
          <a:xfrm xmlns:a="http://schemas.openxmlformats.org/drawingml/2006/main">
            <a:off x="640080" y="1901952"/>
            <a:ext cx="73152" cy="1005840"/>
          </a:xfrm>
          <a:prstGeom xmlns:a="http://schemas.openxmlformats.org/drawingml/2006/main" prst="rect">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6" name="Q1 Text">
            <a:extLst xmlns:a="http://schemas.openxmlformats.org/drawingml/2006/main">
              <a:ext uri="{FF2B5EF4-FFF2-40B4-BE49-F238E27FC236}">
                <a16:creationId xmlns:a16="http://schemas.microsoft.com/office/drawing/2014/main" id="{286EDF33-7F80-4C26-9622-DD1AC9506DDF}"/>
              </a:ext>
            </a:extLst>
          </p:cNvPr>
          <p:cNvSpPr>
            <a:spLocks xmlns:a="http://schemas.openxmlformats.org/drawingml/2006/main" noGrp="1"/>
          </p:cNvSpPr>
          <p:nvPr/>
        </p:nvSpPr>
        <p:spPr>
          <a:xfrm xmlns:a="http://schemas.openxmlformats.org/drawingml/2006/main">
            <a:off x="932688" y="1901952"/>
            <a:ext cx="7351776"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r>
              <a:rPr sz="2000" b="0">
                <a:solidFill>
                  <a:srgbClr val="242A30"/>
                </a:solidFill>
                <a:latin typeface="Calibri"/>
              </a:rPr>
              <a:t>Does your organization have dashboards?</a:t>
            </a:r>
          </a:p>
          <a:p xmlns:a="http://schemas.openxmlformats.org/drawingml/2006/main">
            <a:r>
              <a:rPr sz="2000" b="0">
                <a:solidFill>
                  <a:srgbClr val="242A30"/>
                </a:solidFill>
                <a:latin typeface="Calibri"/>
              </a:rPr>
              <a:t>For most of us, the answer is probably yes.</a:t>
            </a:r>
          </a:p>
        </p:txBody>
      </p:sp>
      <p:sp>
        <p:nvSpPr>
          <p:cNvPr id="7" name="Q2 Card">
            <a:extLst xmlns:a="http://schemas.openxmlformats.org/drawingml/2006/main">
              <a:ext uri="{FF2B5EF4-FFF2-40B4-BE49-F238E27FC236}">
                <a16:creationId xmlns:a16="http://schemas.microsoft.com/office/drawing/2014/main" id="{D0C6A0FA-4FDD-4A78-9BD2-7EB9B756CEAE}"/>
              </a:ext>
            </a:extLst>
          </p:cNvPr>
          <p:cNvSpPr>
            <a:spLocks xmlns:a="http://schemas.openxmlformats.org/drawingml/2006/main" noGrp="1"/>
          </p:cNvSpPr>
          <p:nvPr/>
        </p:nvSpPr>
        <p:spPr>
          <a:xfrm xmlns:a="http://schemas.openxmlformats.org/drawingml/2006/main">
            <a:off x="640080" y="3081528"/>
            <a:ext cx="7863840" cy="1005840"/>
          </a:xfrm>
          <a:prstGeom xmlns:a="http://schemas.openxmlformats.org/drawingml/2006/main" prst="rect">
            <a:avLst/>
          </a:prstGeom>
          <a:solidFill xmlns:a="http://schemas.openxmlformats.org/drawingml/2006/main">
            <a:srgbClr val="242A30"/>
          </a:solidFill>
        </p:spPr>
        <p:txBody>
          <a:bodyPr xmlns:a="http://schemas.openxmlformats.org/drawingml/2006/main"/>
          <a:lstStyle xmlns:a="http://schemas.openxmlformats.org/drawingml/2006/main"/>
          <a:p xmlns:a="http://schemas.openxmlformats.org/drawingml/2006/main">
            <a:endParaRPr/>
          </a:p>
        </p:txBody>
      </p:sp>
      <p:sp>
        <p:nvSpPr>
          <p:cNvPr id="8" name="Q2 Bar">
            <a:extLst xmlns:a="http://schemas.openxmlformats.org/drawingml/2006/main">
              <a:ext uri="{FF2B5EF4-FFF2-40B4-BE49-F238E27FC236}">
                <a16:creationId xmlns:a16="http://schemas.microsoft.com/office/drawing/2014/main" id="{B1841418-7036-4DD9-A669-3E0081C750C2}"/>
              </a:ext>
            </a:extLst>
          </p:cNvPr>
          <p:cNvSpPr>
            <a:spLocks xmlns:a="http://schemas.openxmlformats.org/drawingml/2006/main" noGrp="1"/>
          </p:cNvSpPr>
          <p:nvPr/>
        </p:nvSpPr>
        <p:spPr>
          <a:xfrm xmlns:a="http://schemas.openxmlformats.org/drawingml/2006/main">
            <a:off x="640080" y="3081528"/>
            <a:ext cx="73152" cy="1005840"/>
          </a:xfrm>
          <a:prstGeom xmlns:a="http://schemas.openxmlformats.org/drawingml/2006/main" prst="rect">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9" name="Q2 Text">
            <a:extLst xmlns:a="http://schemas.openxmlformats.org/drawingml/2006/main">
              <a:ext uri="{FF2B5EF4-FFF2-40B4-BE49-F238E27FC236}">
                <a16:creationId xmlns:a16="http://schemas.microsoft.com/office/drawing/2014/main" id="{E1629B0F-9B72-47CB-B62E-B14A0E14459F}"/>
              </a:ext>
            </a:extLst>
          </p:cNvPr>
          <p:cNvSpPr>
            <a:spLocks xmlns:a="http://schemas.openxmlformats.org/drawingml/2006/main" noGrp="1"/>
          </p:cNvSpPr>
          <p:nvPr/>
        </p:nvSpPr>
        <p:spPr>
          <a:xfrm xmlns:a="http://schemas.openxmlformats.org/drawingml/2006/main">
            <a:off x="932688" y="3081528"/>
            <a:ext cx="7351776"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r>
              <a:rPr sz="1700" b="0">
                <a:solidFill>
                  <a:srgbClr val="FFFFFF"/>
                </a:solidFill>
                <a:latin typeface="Calibri"/>
              </a:rPr>
              <a:t>How often does a dashboard actually change what your organization does?</a:t>
            </a:r>
          </a:p>
          <a:p xmlns:a="http://schemas.openxmlformats.org/drawingml/2006/main">
            <a:r>
              <a:rPr sz="1700" b="0">
                <a:solidFill>
                  <a:srgbClr val="FFFFFF"/>
                </a:solidFill>
                <a:latin typeface="Calibri"/>
              </a:rPr>
              <a:t>The gap between information and action is our focus.</a:t>
            </a:r>
          </a:p>
        </p:txBody>
      </p:sp>
      <p:sp>
        <p:nvSpPr>
          <p:cNvPr id="10" name="Footer">
            <a:extLst xmlns:a="http://schemas.openxmlformats.org/drawingml/2006/main">
              <a:ext uri="{FF2B5EF4-FFF2-40B4-BE49-F238E27FC236}">
                <a16:creationId xmlns:a16="http://schemas.microsoft.com/office/drawing/2014/main" id="{A0D117CD-ED3C-417A-B6A4-DC3937CA0091}"/>
              </a:ext>
            </a:extLst>
          </p:cNvPr>
          <p:cNvSpPr>
            <a:spLocks xmlns:a="http://schemas.openxmlformats.org/drawingml/2006/main" noGrp="1"/>
          </p:cNvSpPr>
          <p:nvPr/>
        </p:nvSpPr>
        <p:spPr>
          <a:xfrm xmlns:a="http://schemas.openxmlformats.org/drawingml/2006/main">
            <a:off x="640080" y="4663440"/>
            <a:ext cx="56692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000">
                <a:solidFill>
                  <a:srgbClr val="6E767E"/>
                </a:solidFill>
                <a:latin typeface="Calibri"/>
                <a:ea typeface="Calibri"/>
                <a:cs typeface="Calibri"/>
              </a:rPr>
              <a:t>From Dashboards to Operational Intelligence</a:t>
            </a:r>
          </a:p>
        </p:txBody>
      </p:sp>
    </p:spTree>
    <p:extLst>
      <p:ext uri="{BB962C8B-B14F-4D97-AF65-F5344CB8AC3E}">
        <p14:creationId xmlns:p14="http://schemas.microsoft.com/office/powerpoint/2010/main" val="1208761259"/>
      </p:ext>
    </p:extLst>
  </p:cSld>
</p:sld>
</file>

<file path=ppt/slides/slide5.xml><?xml version="1.0" encoding="utf-8"?>
<p:sld xmlns:p="http://schemas.openxmlformats.org/presentationml/2006/main">
  <p:cSld>
    <p:bg>
      <p:bgPr>
        <a:solidFill xmlns:a="http://schemas.openxmlformats.org/drawingml/2006/main">
          <a:srgbClr val="F5F6F7"/>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CE7AF08F-9B75-4F4F-AE31-0A6ADFAB80A5}"/>
              </a:ext>
            </a:extLst>
          </p:cNvPr>
          <p:cNvSpPr>
            <a:spLocks xmlns:a="http://schemas.openxmlformats.org/drawingml/2006/main" noGrp="1"/>
          </p:cNvSpPr>
          <p:nvPr/>
        </p:nvSpPr>
        <p:spPr>
          <a:xfrm xmlns:a="http://schemas.openxmlformats.org/drawingml/2006/main">
            <a:off x="502920" y="411480"/>
            <a:ext cx="7315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200" b="1" spc="300">
                <a:solidFill>
                  <a:srgbClr val="00E5FF"/>
                </a:solidFill>
                <a:latin typeface="Calibri"/>
                <a:ea typeface="Calibri"/>
                <a:cs typeface="Calibri"/>
              </a:rPr>
              <a:t>A SHIFT IN THINKING</a:t>
            </a:r>
            <a:endParaRPr sz="1200"/>
          </a:p>
        </p:txBody>
      </p:sp>
      <p:sp>
        <p:nvSpPr>
          <p:cNvPr id="3" name="Text 1">
            <a:extLst xmlns:a="http://schemas.openxmlformats.org/drawingml/2006/main">
              <a:ext uri="{FF2B5EF4-FFF2-40B4-BE49-F238E27FC236}">
                <a16:creationId xmlns:a16="http://schemas.microsoft.com/office/drawing/2014/main" id="{12E2F957-6D1D-46F1-A573-7E7F11F55E31}"/>
              </a:ext>
            </a:extLst>
          </p:cNvPr>
          <p:cNvSpPr>
            <a:spLocks xmlns:a="http://schemas.openxmlformats.org/drawingml/2006/main" noGrp="1"/>
          </p:cNvSpPr>
          <p:nvPr/>
        </p:nvSpPr>
        <p:spPr>
          <a:xfrm xmlns:a="http://schemas.openxmlformats.org/drawingml/2006/main">
            <a:off x="502920" y="658368"/>
            <a:ext cx="822960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00000"/>
              </a:lnSpc>
              <a:buNone/>
            </a:pPr>
            <a:r>
              <a:rPr sz="3400" b="1">
                <a:solidFill>
                  <a:srgbClr val="242A30"/>
                </a:solidFill>
                <a:latin typeface="Georgia"/>
                <a:ea typeface="Georgia"/>
                <a:cs typeface="Georgia"/>
              </a:rPr>
              <a:t>What Changed</a:t>
            </a:r>
            <a:endParaRPr sz="3400"/>
          </a:p>
        </p:txBody>
      </p:sp>
      <p:sp>
        <p:nvSpPr>
          <p:cNvPr id="4" name="anim-1-038">
            <a:extLst xmlns:a="http://schemas.openxmlformats.org/drawingml/2006/main">
              <a:ext uri="{FF2B5EF4-FFF2-40B4-BE49-F238E27FC236}">
                <a16:creationId xmlns:a16="http://schemas.microsoft.com/office/drawing/2014/main" id="{3B0E1AC0-72CA-4B15-8BD5-95F39672B6E2}"/>
              </a:ext>
            </a:extLst>
          </p:cNvPr>
          <p:cNvSpPr>
            <a:spLocks xmlns:a="http://schemas.openxmlformats.org/drawingml/2006/main" noGrp="1"/>
          </p:cNvSpPr>
          <p:nvPr/>
        </p:nvSpPr>
        <p:spPr>
          <a:xfrm xmlns:a="http://schemas.openxmlformats.org/drawingml/2006/main">
            <a:off x="502920" y="1417320"/>
            <a:ext cx="338328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400" b="1">
                <a:solidFill>
                  <a:srgbClr val="242A30"/>
                </a:solidFill>
                <a:latin typeface="Calibri"/>
                <a:ea typeface="Calibri"/>
                <a:cs typeface="Calibri"/>
              </a:rPr>
              <a:t>Dashboards alone couldn't solve:</a:t>
            </a:r>
            <a:endParaRPr sz="1400"/>
          </a:p>
        </p:txBody>
      </p:sp>
      <p:sp>
        <p:nvSpPr>
          <p:cNvPr id="5" name="anim-1-039">
            <a:extLst xmlns:a="http://schemas.openxmlformats.org/drawingml/2006/main">
              <a:ext uri="{FF2B5EF4-FFF2-40B4-BE49-F238E27FC236}">
                <a16:creationId xmlns:a16="http://schemas.microsoft.com/office/drawing/2014/main" id="{03AECE05-2CB5-4CD0-90E8-328C26091245}"/>
              </a:ext>
            </a:extLst>
          </p:cNvPr>
          <p:cNvSpPr>
            <a:spLocks xmlns:a="http://schemas.openxmlformats.org/drawingml/2006/main" noGrp="1"/>
          </p:cNvSpPr>
          <p:nvPr/>
        </p:nvSpPr>
        <p:spPr>
          <a:xfrm xmlns:a="http://schemas.openxmlformats.org/drawingml/2006/main">
            <a:off x="502920" y="1874520"/>
            <a:ext cx="3383280" cy="457200"/>
          </a:xfrm>
          <a:prstGeom xmlns:a="http://schemas.openxmlformats.org/drawingml/2006/main" prst="rect">
            <a:avLst/>
          </a:prstGeom>
          <a:solidFill xmlns:a="http://schemas.openxmlformats.org/drawingml/2006/main">
            <a:srgbClr val="FFFFFF"/>
          </a:solidFill>
          <a:ln xmlns:a="http://schemas.openxmlformats.org/drawingml/2006/main" w="12700">
            <a:solidFill>
              <a:srgbClr val="DBDFE3"/>
            </a:solidFill>
            <a:prstDash val="solid"/>
          </a:ln>
        </p:spPr>
        <p:txBody>
          <a:bodyPr xmlns:a="http://schemas.openxmlformats.org/drawingml/2006/main"/>
          <a:lstStyle xmlns:a="http://schemas.openxmlformats.org/drawingml/2006/main"/>
          <a:p xmlns:a="http://schemas.openxmlformats.org/drawingml/2006/main">
            <a:endParaRPr/>
          </a:p>
        </p:txBody>
      </p:sp>
      <p:sp>
        <p:nvSpPr>
          <p:cNvPr id="6" name="anim-1-040">
            <a:extLst xmlns:a="http://schemas.openxmlformats.org/drawingml/2006/main">
              <a:ext uri="{FF2B5EF4-FFF2-40B4-BE49-F238E27FC236}">
                <a16:creationId xmlns:a16="http://schemas.microsoft.com/office/drawing/2014/main" id="{B56835CC-55FC-4C8F-AA09-EF1ECD34780B}"/>
              </a:ext>
            </a:extLst>
          </p:cNvPr>
          <p:cNvSpPr>
            <a:spLocks xmlns:a="http://schemas.openxmlformats.org/drawingml/2006/main" noGrp="1"/>
          </p:cNvSpPr>
          <p:nvPr/>
        </p:nvSpPr>
        <p:spPr>
          <a:xfrm xmlns:a="http://schemas.openxmlformats.org/drawingml/2006/main">
            <a:off x="685800" y="2048256"/>
            <a:ext cx="109728" cy="109728"/>
          </a:xfrm>
          <a:prstGeom xmlns:a="http://schemas.openxmlformats.org/drawingml/2006/main" prst="ellipse">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7" name="anim-1-041">
            <a:extLst xmlns:a="http://schemas.openxmlformats.org/drawingml/2006/main">
              <a:ext uri="{FF2B5EF4-FFF2-40B4-BE49-F238E27FC236}">
                <a16:creationId xmlns:a16="http://schemas.microsoft.com/office/drawing/2014/main" id="{261009C7-D69A-478E-9067-B3A1CBD71419}"/>
              </a:ext>
            </a:extLst>
          </p:cNvPr>
          <p:cNvSpPr>
            <a:spLocks xmlns:a="http://schemas.openxmlformats.org/drawingml/2006/main" noGrp="1"/>
          </p:cNvSpPr>
          <p:nvPr/>
        </p:nvSpPr>
        <p:spPr>
          <a:xfrm xmlns:a="http://schemas.openxmlformats.org/drawingml/2006/main">
            <a:off x="932688" y="1874520"/>
            <a:ext cx="283464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350">
                <a:solidFill>
                  <a:srgbClr val="242A30"/>
                </a:solidFill>
                <a:latin typeface="Calibri"/>
                <a:ea typeface="Calibri"/>
                <a:cs typeface="Calibri"/>
              </a:rPr>
              <a:t>Data quality</a:t>
            </a:r>
            <a:endParaRPr sz="1350"/>
          </a:p>
        </p:txBody>
      </p:sp>
      <p:sp>
        <p:nvSpPr>
          <p:cNvPr id="8" name="anim-1-042">
            <a:extLst xmlns:a="http://schemas.openxmlformats.org/drawingml/2006/main">
              <a:ext uri="{FF2B5EF4-FFF2-40B4-BE49-F238E27FC236}">
                <a16:creationId xmlns:a16="http://schemas.microsoft.com/office/drawing/2014/main" id="{D24657FC-6D34-4E56-A87A-149CDAF7EA9C}"/>
              </a:ext>
            </a:extLst>
          </p:cNvPr>
          <p:cNvSpPr>
            <a:spLocks xmlns:a="http://schemas.openxmlformats.org/drawingml/2006/main" noGrp="1"/>
          </p:cNvSpPr>
          <p:nvPr/>
        </p:nvSpPr>
        <p:spPr>
          <a:xfrm xmlns:a="http://schemas.openxmlformats.org/drawingml/2006/main">
            <a:off x="502920" y="2441448"/>
            <a:ext cx="3383280" cy="457200"/>
          </a:xfrm>
          <a:prstGeom xmlns:a="http://schemas.openxmlformats.org/drawingml/2006/main" prst="rect">
            <a:avLst/>
          </a:prstGeom>
          <a:solidFill xmlns:a="http://schemas.openxmlformats.org/drawingml/2006/main">
            <a:srgbClr val="FFFFFF"/>
          </a:solidFill>
          <a:ln xmlns:a="http://schemas.openxmlformats.org/drawingml/2006/main" w="12700">
            <a:solidFill>
              <a:srgbClr val="DBDFE3"/>
            </a:solidFill>
            <a:prstDash val="solid"/>
          </a:ln>
        </p:spPr>
        <p:txBody>
          <a:bodyPr xmlns:a="http://schemas.openxmlformats.org/drawingml/2006/main"/>
          <a:lstStyle xmlns:a="http://schemas.openxmlformats.org/drawingml/2006/main"/>
          <a:p xmlns:a="http://schemas.openxmlformats.org/drawingml/2006/main">
            <a:endParaRPr/>
          </a:p>
        </p:txBody>
      </p:sp>
      <p:sp>
        <p:nvSpPr>
          <p:cNvPr id="9" name="anim-1-043">
            <a:extLst xmlns:a="http://schemas.openxmlformats.org/drawingml/2006/main">
              <a:ext uri="{FF2B5EF4-FFF2-40B4-BE49-F238E27FC236}">
                <a16:creationId xmlns:a16="http://schemas.microsoft.com/office/drawing/2014/main" id="{6EEAD47B-6748-40C6-97BC-D872E190A453}"/>
              </a:ext>
            </a:extLst>
          </p:cNvPr>
          <p:cNvSpPr>
            <a:spLocks xmlns:a="http://schemas.openxmlformats.org/drawingml/2006/main" noGrp="1"/>
          </p:cNvSpPr>
          <p:nvPr/>
        </p:nvSpPr>
        <p:spPr>
          <a:xfrm xmlns:a="http://schemas.openxmlformats.org/drawingml/2006/main">
            <a:off x="685800" y="2615184"/>
            <a:ext cx="109728" cy="109728"/>
          </a:xfrm>
          <a:prstGeom xmlns:a="http://schemas.openxmlformats.org/drawingml/2006/main" prst="ellipse">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10" name="anim-1-044">
            <a:extLst xmlns:a="http://schemas.openxmlformats.org/drawingml/2006/main">
              <a:ext uri="{FF2B5EF4-FFF2-40B4-BE49-F238E27FC236}">
                <a16:creationId xmlns:a16="http://schemas.microsoft.com/office/drawing/2014/main" id="{6059801E-B29A-482B-AD6F-DC2D48EEFD6B}"/>
              </a:ext>
            </a:extLst>
          </p:cNvPr>
          <p:cNvSpPr>
            <a:spLocks xmlns:a="http://schemas.openxmlformats.org/drawingml/2006/main" noGrp="1"/>
          </p:cNvSpPr>
          <p:nvPr/>
        </p:nvSpPr>
        <p:spPr>
          <a:xfrm xmlns:a="http://schemas.openxmlformats.org/drawingml/2006/main">
            <a:off x="932688" y="2441448"/>
            <a:ext cx="283464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350">
                <a:solidFill>
                  <a:srgbClr val="242A30"/>
                </a:solidFill>
                <a:latin typeface="Calibri"/>
                <a:ea typeface="Calibri"/>
                <a:cs typeface="Calibri"/>
              </a:rPr>
              <a:t>Governance</a:t>
            </a:r>
            <a:endParaRPr sz="1350"/>
          </a:p>
        </p:txBody>
      </p:sp>
      <p:sp>
        <p:nvSpPr>
          <p:cNvPr id="11" name="anim-1-045">
            <a:extLst xmlns:a="http://schemas.openxmlformats.org/drawingml/2006/main">
              <a:ext uri="{FF2B5EF4-FFF2-40B4-BE49-F238E27FC236}">
                <a16:creationId xmlns:a16="http://schemas.microsoft.com/office/drawing/2014/main" id="{B93D6B07-1CDE-45A7-B553-3338CCB2001E}"/>
              </a:ext>
            </a:extLst>
          </p:cNvPr>
          <p:cNvSpPr>
            <a:spLocks xmlns:a="http://schemas.openxmlformats.org/drawingml/2006/main" noGrp="1"/>
          </p:cNvSpPr>
          <p:nvPr/>
        </p:nvSpPr>
        <p:spPr>
          <a:xfrm xmlns:a="http://schemas.openxmlformats.org/drawingml/2006/main">
            <a:off x="502920" y="3008376"/>
            <a:ext cx="3383280" cy="457200"/>
          </a:xfrm>
          <a:prstGeom xmlns:a="http://schemas.openxmlformats.org/drawingml/2006/main" prst="rect">
            <a:avLst/>
          </a:prstGeom>
          <a:solidFill xmlns:a="http://schemas.openxmlformats.org/drawingml/2006/main">
            <a:srgbClr val="FFFFFF"/>
          </a:solidFill>
          <a:ln xmlns:a="http://schemas.openxmlformats.org/drawingml/2006/main" w="12700">
            <a:solidFill>
              <a:srgbClr val="DBDFE3"/>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anim-1-046">
            <a:extLst xmlns:a="http://schemas.openxmlformats.org/drawingml/2006/main">
              <a:ext uri="{FF2B5EF4-FFF2-40B4-BE49-F238E27FC236}">
                <a16:creationId xmlns:a16="http://schemas.microsoft.com/office/drawing/2014/main" id="{88D5EBFC-B01E-4C76-8451-445C986B0C36}"/>
              </a:ext>
            </a:extLst>
          </p:cNvPr>
          <p:cNvSpPr>
            <a:spLocks xmlns:a="http://schemas.openxmlformats.org/drawingml/2006/main" noGrp="1"/>
          </p:cNvSpPr>
          <p:nvPr/>
        </p:nvSpPr>
        <p:spPr>
          <a:xfrm xmlns:a="http://schemas.openxmlformats.org/drawingml/2006/main">
            <a:off x="685800" y="3182112"/>
            <a:ext cx="109728" cy="109728"/>
          </a:xfrm>
          <a:prstGeom xmlns:a="http://schemas.openxmlformats.org/drawingml/2006/main" prst="ellipse">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13" name="anim-1-047">
            <a:extLst xmlns:a="http://schemas.openxmlformats.org/drawingml/2006/main">
              <a:ext uri="{FF2B5EF4-FFF2-40B4-BE49-F238E27FC236}">
                <a16:creationId xmlns:a16="http://schemas.microsoft.com/office/drawing/2014/main" id="{D4F23DCA-A914-49D6-82F8-5E19343FA637}"/>
              </a:ext>
            </a:extLst>
          </p:cNvPr>
          <p:cNvSpPr>
            <a:spLocks xmlns:a="http://schemas.openxmlformats.org/drawingml/2006/main" noGrp="1"/>
          </p:cNvSpPr>
          <p:nvPr/>
        </p:nvSpPr>
        <p:spPr>
          <a:xfrm xmlns:a="http://schemas.openxmlformats.org/drawingml/2006/main">
            <a:off x="932688" y="3008376"/>
            <a:ext cx="283464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350">
                <a:solidFill>
                  <a:srgbClr val="242A30"/>
                </a:solidFill>
                <a:latin typeface="Calibri"/>
                <a:ea typeface="Calibri"/>
                <a:cs typeface="Calibri"/>
              </a:rPr>
              <a:t>Standard definitions</a:t>
            </a:r>
            <a:endParaRPr sz="1350"/>
          </a:p>
        </p:txBody>
      </p:sp>
      <p:sp>
        <p:nvSpPr>
          <p:cNvPr id="14" name="anim-1-048">
            <a:extLst xmlns:a="http://schemas.openxmlformats.org/drawingml/2006/main">
              <a:ext uri="{FF2B5EF4-FFF2-40B4-BE49-F238E27FC236}">
                <a16:creationId xmlns:a16="http://schemas.microsoft.com/office/drawing/2014/main" id="{91957C26-4CB8-431F-A649-728FBE57937B}"/>
              </a:ext>
            </a:extLst>
          </p:cNvPr>
          <p:cNvSpPr>
            <a:spLocks xmlns:a="http://schemas.openxmlformats.org/drawingml/2006/main" noGrp="1"/>
          </p:cNvSpPr>
          <p:nvPr/>
        </p:nvSpPr>
        <p:spPr>
          <a:xfrm xmlns:a="http://schemas.openxmlformats.org/drawingml/2006/main">
            <a:off x="502920" y="3575304"/>
            <a:ext cx="3383280" cy="457200"/>
          </a:xfrm>
          <a:prstGeom xmlns:a="http://schemas.openxmlformats.org/drawingml/2006/main" prst="rect">
            <a:avLst/>
          </a:prstGeom>
          <a:solidFill xmlns:a="http://schemas.openxmlformats.org/drawingml/2006/main">
            <a:srgbClr val="FFFFFF"/>
          </a:solidFill>
          <a:ln xmlns:a="http://schemas.openxmlformats.org/drawingml/2006/main" w="12700">
            <a:solidFill>
              <a:srgbClr val="DBDFE3"/>
            </a:solidFill>
            <a:prstDash val="solid"/>
          </a:ln>
        </p:spPr>
        <p:txBody>
          <a:bodyPr xmlns:a="http://schemas.openxmlformats.org/drawingml/2006/main"/>
          <a:lstStyle xmlns:a="http://schemas.openxmlformats.org/drawingml/2006/main"/>
          <a:p xmlns:a="http://schemas.openxmlformats.org/drawingml/2006/main">
            <a:endParaRPr/>
          </a:p>
        </p:txBody>
      </p:sp>
      <p:sp>
        <p:nvSpPr>
          <p:cNvPr id="15" name="anim-1-049">
            <a:extLst xmlns:a="http://schemas.openxmlformats.org/drawingml/2006/main">
              <a:ext uri="{FF2B5EF4-FFF2-40B4-BE49-F238E27FC236}">
                <a16:creationId xmlns:a16="http://schemas.microsoft.com/office/drawing/2014/main" id="{C8CAE03E-D3E8-43EB-B76B-B9B2C9717030}"/>
              </a:ext>
            </a:extLst>
          </p:cNvPr>
          <p:cNvSpPr>
            <a:spLocks xmlns:a="http://schemas.openxmlformats.org/drawingml/2006/main" noGrp="1"/>
          </p:cNvSpPr>
          <p:nvPr/>
        </p:nvSpPr>
        <p:spPr>
          <a:xfrm xmlns:a="http://schemas.openxmlformats.org/drawingml/2006/main">
            <a:off x="685800" y="3749040"/>
            <a:ext cx="109728" cy="109728"/>
          </a:xfrm>
          <a:prstGeom xmlns:a="http://schemas.openxmlformats.org/drawingml/2006/main" prst="ellipse">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16" name="anim-1-050">
            <a:extLst xmlns:a="http://schemas.openxmlformats.org/drawingml/2006/main">
              <a:ext uri="{FF2B5EF4-FFF2-40B4-BE49-F238E27FC236}">
                <a16:creationId xmlns:a16="http://schemas.microsoft.com/office/drawing/2014/main" id="{EECC9643-49E4-4825-9A2C-8ECC79A6A050}"/>
              </a:ext>
            </a:extLst>
          </p:cNvPr>
          <p:cNvSpPr>
            <a:spLocks xmlns:a="http://schemas.openxmlformats.org/drawingml/2006/main" noGrp="1"/>
          </p:cNvSpPr>
          <p:nvPr/>
        </p:nvSpPr>
        <p:spPr>
          <a:xfrm xmlns:a="http://schemas.openxmlformats.org/drawingml/2006/main">
            <a:off x="932688" y="3575304"/>
            <a:ext cx="283464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350">
                <a:solidFill>
                  <a:srgbClr val="242A30"/>
                </a:solidFill>
                <a:latin typeface="Calibri"/>
                <a:ea typeface="Calibri"/>
                <a:cs typeface="Calibri"/>
              </a:rPr>
              <a:t>Workflow visibility</a:t>
            </a:r>
            <a:endParaRPr sz="1350"/>
          </a:p>
        </p:txBody>
      </p:sp>
      <p:sp>
        <p:nvSpPr>
          <p:cNvPr id="17" name="anim-1-051">
            <a:extLst xmlns:a="http://schemas.openxmlformats.org/drawingml/2006/main">
              <a:ext uri="{FF2B5EF4-FFF2-40B4-BE49-F238E27FC236}">
                <a16:creationId xmlns:a16="http://schemas.microsoft.com/office/drawing/2014/main" id="{300F6584-890F-4B7A-8DBA-6159FBD7EA05}"/>
              </a:ext>
            </a:extLst>
          </p:cNvPr>
          <p:cNvSpPr>
            <a:spLocks xmlns:a="http://schemas.openxmlformats.org/drawingml/2006/main" noGrp="1"/>
          </p:cNvSpPr>
          <p:nvPr/>
        </p:nvSpPr>
        <p:spPr>
          <a:xfrm xmlns:a="http://schemas.openxmlformats.org/drawingml/2006/main">
            <a:off x="502920" y="4142232"/>
            <a:ext cx="3383280" cy="457200"/>
          </a:xfrm>
          <a:prstGeom xmlns:a="http://schemas.openxmlformats.org/drawingml/2006/main" prst="rect">
            <a:avLst/>
          </a:prstGeom>
          <a:solidFill xmlns:a="http://schemas.openxmlformats.org/drawingml/2006/main">
            <a:srgbClr val="FFFFFF"/>
          </a:solidFill>
          <a:ln xmlns:a="http://schemas.openxmlformats.org/drawingml/2006/main" w="12700">
            <a:solidFill>
              <a:srgbClr val="DBDFE3"/>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anim-1-052">
            <a:extLst xmlns:a="http://schemas.openxmlformats.org/drawingml/2006/main">
              <a:ext uri="{FF2B5EF4-FFF2-40B4-BE49-F238E27FC236}">
                <a16:creationId xmlns:a16="http://schemas.microsoft.com/office/drawing/2014/main" id="{4A61F2F3-6C3E-433B-81F2-4085899EDEEC}"/>
              </a:ext>
            </a:extLst>
          </p:cNvPr>
          <p:cNvSpPr>
            <a:spLocks xmlns:a="http://schemas.openxmlformats.org/drawingml/2006/main" noGrp="1"/>
          </p:cNvSpPr>
          <p:nvPr/>
        </p:nvSpPr>
        <p:spPr>
          <a:xfrm xmlns:a="http://schemas.openxmlformats.org/drawingml/2006/main">
            <a:off x="685800" y="4315968"/>
            <a:ext cx="109728" cy="109728"/>
          </a:xfrm>
          <a:prstGeom xmlns:a="http://schemas.openxmlformats.org/drawingml/2006/main" prst="ellipse">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19" name="anim-1-053">
            <a:extLst xmlns:a="http://schemas.openxmlformats.org/drawingml/2006/main">
              <a:ext uri="{FF2B5EF4-FFF2-40B4-BE49-F238E27FC236}">
                <a16:creationId xmlns:a16="http://schemas.microsoft.com/office/drawing/2014/main" id="{B07C031B-C974-4BD3-A3B3-0CEC8CC60165}"/>
              </a:ext>
            </a:extLst>
          </p:cNvPr>
          <p:cNvSpPr>
            <a:spLocks xmlns:a="http://schemas.openxmlformats.org/drawingml/2006/main" noGrp="1"/>
          </p:cNvSpPr>
          <p:nvPr/>
        </p:nvSpPr>
        <p:spPr>
          <a:xfrm xmlns:a="http://schemas.openxmlformats.org/drawingml/2006/main">
            <a:off x="932688" y="4142232"/>
            <a:ext cx="283464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350">
                <a:solidFill>
                  <a:srgbClr val="242A30"/>
                </a:solidFill>
                <a:latin typeface="Calibri"/>
                <a:ea typeface="Calibri"/>
                <a:cs typeface="Calibri"/>
              </a:rPr>
              <a:t>Operational consistency</a:t>
            </a:r>
            <a:endParaRPr sz="1350"/>
          </a:p>
        </p:txBody>
      </p:sp>
      <p:sp>
        <p:nvSpPr>
          <p:cNvPr id="20" name="anim-2-054">
            <a:extLst xmlns:a="http://schemas.openxmlformats.org/drawingml/2006/main">
              <a:ext uri="{FF2B5EF4-FFF2-40B4-BE49-F238E27FC236}">
                <a16:creationId xmlns:a16="http://schemas.microsoft.com/office/drawing/2014/main" id="{0BC78E2E-9DCF-4AB4-9D88-DFAF0EBED7A8}"/>
              </a:ext>
            </a:extLst>
          </p:cNvPr>
          <p:cNvSpPr>
            <a:spLocks xmlns:a="http://schemas.openxmlformats.org/drawingml/2006/main" noGrp="1"/>
          </p:cNvSpPr>
          <p:nvPr/>
        </p:nvSpPr>
        <p:spPr>
          <a:xfrm xmlns:a="http://schemas.openxmlformats.org/drawingml/2006/main">
            <a:off x="4343400" y="1463040"/>
            <a:ext cx="4297680" cy="1051560"/>
          </a:xfrm>
          <a:prstGeom xmlns:a="http://schemas.openxmlformats.org/drawingml/2006/main" prst="rect">
            <a:avLst/>
          </a:prstGeom>
          <a:solidFill xmlns:a="http://schemas.openxmlformats.org/drawingml/2006/main">
            <a:srgbClr val="ECEEF0"/>
          </a:solidFill>
          <a:ln xmlns:a="http://schemas.openxmlformats.org/drawingml/2006/main" w="12700">
            <a:solidFill>
              <a:srgbClr val="DBDFE3"/>
            </a:solidFill>
            <a:prstDash val="solid"/>
          </a:ln>
        </p:spPr>
        <p:txBody>
          <a:bodyPr xmlns:a="http://schemas.openxmlformats.org/drawingml/2006/main"/>
          <a:lstStyle xmlns:a="http://schemas.openxmlformats.org/drawingml/2006/main"/>
          <a:p xmlns:a="http://schemas.openxmlformats.org/drawingml/2006/main">
            <a:endParaRPr/>
          </a:p>
        </p:txBody>
      </p:sp>
      <p:sp>
        <p:nvSpPr>
          <p:cNvPr id="21" name="anim-2-055">
            <a:extLst xmlns:a="http://schemas.openxmlformats.org/drawingml/2006/main">
              <a:ext uri="{FF2B5EF4-FFF2-40B4-BE49-F238E27FC236}">
                <a16:creationId xmlns:a16="http://schemas.microsoft.com/office/drawing/2014/main" id="{19C5600F-C565-4EEF-9E3C-A36B57CCB172}"/>
              </a:ext>
            </a:extLst>
          </p:cNvPr>
          <p:cNvSpPr>
            <a:spLocks xmlns:a="http://schemas.openxmlformats.org/drawingml/2006/main" noGrp="1"/>
          </p:cNvSpPr>
          <p:nvPr/>
        </p:nvSpPr>
        <p:spPr>
          <a:xfrm xmlns:a="http://schemas.openxmlformats.org/drawingml/2006/main">
            <a:off x="4572000" y="1591056"/>
            <a:ext cx="38404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100" b="1" spc="200">
                <a:solidFill>
                  <a:srgbClr val="6E767E"/>
                </a:solidFill>
                <a:latin typeface="Calibri"/>
                <a:ea typeface="Calibri"/>
                <a:cs typeface="Calibri"/>
              </a:rPr>
              <a:t>WE USED TO ASK</a:t>
            </a:r>
            <a:endParaRPr sz="1100"/>
          </a:p>
        </p:txBody>
      </p:sp>
      <p:sp>
        <p:nvSpPr>
          <p:cNvPr id="22" name="anim-2-056">
            <a:extLst xmlns:a="http://schemas.openxmlformats.org/drawingml/2006/main">
              <a:ext uri="{FF2B5EF4-FFF2-40B4-BE49-F238E27FC236}">
                <a16:creationId xmlns:a16="http://schemas.microsoft.com/office/drawing/2014/main" id="{60A0E4A4-8AF9-4E00-A34B-F0291CD3E01E}"/>
              </a:ext>
            </a:extLst>
          </p:cNvPr>
          <p:cNvSpPr>
            <a:spLocks xmlns:a="http://schemas.openxmlformats.org/drawingml/2006/main" noGrp="1"/>
          </p:cNvSpPr>
          <p:nvPr/>
        </p:nvSpPr>
        <p:spPr>
          <a:xfrm xmlns:a="http://schemas.openxmlformats.org/drawingml/2006/main">
            <a:off x="4572000" y="1847088"/>
            <a:ext cx="384048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800" i="1">
                <a:solidFill>
                  <a:srgbClr val="46505A"/>
                </a:solidFill>
                <a:latin typeface="Georgia"/>
                <a:ea typeface="Georgia"/>
                <a:cs typeface="Georgia"/>
              </a:rPr>
              <a:t>“What dashboard should we build?”</a:t>
            </a:r>
            <a:endParaRPr sz="1800"/>
          </a:p>
        </p:txBody>
      </p:sp>
      <p:sp>
        <p:nvSpPr>
          <p:cNvPr id="23" name="anim-3-057">
            <a:extLst xmlns:a="http://schemas.openxmlformats.org/drawingml/2006/main">
              <a:ext uri="{FF2B5EF4-FFF2-40B4-BE49-F238E27FC236}">
                <a16:creationId xmlns:a16="http://schemas.microsoft.com/office/drawing/2014/main" id="{8F5F7CCE-CC09-4BD2-9933-3F1576C04D01}"/>
              </a:ext>
            </a:extLst>
          </p:cNvPr>
          <p:cNvSpPr>
            <a:spLocks xmlns:a="http://schemas.openxmlformats.org/drawingml/2006/main" noGrp="1"/>
          </p:cNvSpPr>
          <p:nvPr/>
        </p:nvSpPr>
        <p:spPr>
          <a:xfrm xmlns:a="http://schemas.openxmlformats.org/drawingml/2006/main">
            <a:off x="6492240" y="2587752"/>
            <a:ext cx="0" cy="365760"/>
          </a:xfrm>
          <a:prstGeom xmlns:a="http://schemas.openxmlformats.org/drawingml/2006/main" prst="line">
            <a:avLst/>
          </a:prstGeom>
          <a:noFill xmlns:a="http://schemas.openxmlformats.org/drawingml/2006/main"/>
          <a:ln xmlns:a="http://schemas.openxmlformats.org/drawingml/2006/main" w="28575">
            <a:solidFill>
              <a:srgbClr val="00E5FF"/>
            </a:solidFill>
            <a:prstDash val="solid"/>
            <a:tailEnd type="triangle"/>
          </a:ln>
        </p:spPr>
        <p:txBody>
          <a:bodyPr xmlns:a="http://schemas.openxmlformats.org/drawingml/2006/main"/>
          <a:lstStyle xmlns:a="http://schemas.openxmlformats.org/drawingml/2006/main"/>
          <a:p xmlns:a="http://schemas.openxmlformats.org/drawingml/2006/main">
            <a:endParaRPr/>
          </a:p>
        </p:txBody>
      </p:sp>
      <p:sp>
        <p:nvSpPr>
          <p:cNvPr id="24" name="anim-3-058">
            <a:extLst xmlns:a="http://schemas.openxmlformats.org/drawingml/2006/main">
              <a:ext uri="{FF2B5EF4-FFF2-40B4-BE49-F238E27FC236}">
                <a16:creationId xmlns:a16="http://schemas.microsoft.com/office/drawing/2014/main" id="{5E6A7FD4-A0B1-4D10-92A4-A27464A4AC5D}"/>
              </a:ext>
            </a:extLst>
          </p:cNvPr>
          <p:cNvSpPr>
            <a:spLocks xmlns:a="http://schemas.openxmlformats.org/drawingml/2006/main" noGrp="1"/>
          </p:cNvSpPr>
          <p:nvPr/>
        </p:nvSpPr>
        <p:spPr>
          <a:xfrm xmlns:a="http://schemas.openxmlformats.org/drawingml/2006/main">
            <a:off x="4343400" y="3035808"/>
            <a:ext cx="4297680" cy="1097280"/>
          </a:xfrm>
          <a:prstGeom xmlns:a="http://schemas.openxmlformats.org/drawingml/2006/main" prst="rect">
            <a:avLst/>
          </a:prstGeom>
          <a:solidFill xmlns:a="http://schemas.openxmlformats.org/drawingml/2006/main">
            <a:srgbClr val="00E5FF"/>
          </a:solidFill>
          <a:effectLst xmlns:a="http://schemas.openxmlformats.org/drawingml/2006/main">
            <a:outerShdw blurRad="63500" dist="25400" dir="8100000" algn="bl" rotWithShape="0">
              <a:srgbClr val="9AA1A8">
                <a:alpha val="30000"/>
              </a:srgbClr>
            </a:outerShdw>
          </a:effectLst>
        </p:spPr>
        <p:txBody>
          <a:bodyPr xmlns:a="http://schemas.openxmlformats.org/drawingml/2006/main"/>
          <a:lstStyle xmlns:a="http://schemas.openxmlformats.org/drawingml/2006/main"/>
          <a:p xmlns:a="http://schemas.openxmlformats.org/drawingml/2006/main">
            <a:endParaRPr/>
          </a:p>
        </p:txBody>
      </p:sp>
      <p:sp>
        <p:nvSpPr>
          <p:cNvPr id="25" name="anim-3-059">
            <a:extLst xmlns:a="http://schemas.openxmlformats.org/drawingml/2006/main">
              <a:ext uri="{FF2B5EF4-FFF2-40B4-BE49-F238E27FC236}">
                <a16:creationId xmlns:a16="http://schemas.microsoft.com/office/drawing/2014/main" id="{4FD09BCC-445A-4699-8B4F-31E1F2A97D56}"/>
              </a:ext>
            </a:extLst>
          </p:cNvPr>
          <p:cNvSpPr>
            <a:spLocks xmlns:a="http://schemas.openxmlformats.org/drawingml/2006/main" noGrp="1"/>
          </p:cNvSpPr>
          <p:nvPr/>
        </p:nvSpPr>
        <p:spPr>
          <a:xfrm xmlns:a="http://schemas.openxmlformats.org/drawingml/2006/main">
            <a:off x="4572000" y="3172968"/>
            <a:ext cx="38404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100" b="1" spc="200">
                <a:solidFill>
                  <a:srgbClr val="F4C9CD"/>
                </a:solidFill>
                <a:latin typeface="Calibri"/>
                <a:ea typeface="Calibri"/>
                <a:cs typeface="Calibri"/>
              </a:rPr>
              <a:t>NOW WE ASK</a:t>
            </a:r>
            <a:endParaRPr sz="1100"/>
          </a:p>
        </p:txBody>
      </p:sp>
      <p:sp>
        <p:nvSpPr>
          <p:cNvPr id="26" name="anim-3-060">
            <a:extLst xmlns:a="http://schemas.openxmlformats.org/drawingml/2006/main">
              <a:ext uri="{FF2B5EF4-FFF2-40B4-BE49-F238E27FC236}">
                <a16:creationId xmlns:a16="http://schemas.microsoft.com/office/drawing/2014/main" id="{1DD6C0B4-7B49-47A7-8D73-2DF398752812}"/>
              </a:ext>
            </a:extLst>
          </p:cNvPr>
          <p:cNvSpPr>
            <a:spLocks xmlns:a="http://schemas.openxmlformats.org/drawingml/2006/main" noGrp="1"/>
          </p:cNvSpPr>
          <p:nvPr/>
        </p:nvSpPr>
        <p:spPr>
          <a:xfrm xmlns:a="http://schemas.openxmlformats.org/drawingml/2006/main">
            <a:off x="4572000" y="3429000"/>
            <a:ext cx="3840480" cy="62179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800" b="1" i="1">
                <a:solidFill>
                  <a:srgbClr val="FFFFFF"/>
                </a:solidFill>
                <a:latin typeface="Georgia"/>
                <a:ea typeface="Georgia"/>
                <a:cs typeface="Georgia"/>
              </a:rPr>
              <a:t>“What decision are we trying to improve?”</a:t>
            </a:r>
            <a:endParaRPr sz="1800"/>
          </a:p>
        </p:txBody>
      </p:sp>
      <p:sp>
        <p:nvSpPr>
          <p:cNvPr id="27" name="Text 25">
            <a:extLst xmlns:a="http://schemas.openxmlformats.org/drawingml/2006/main">
              <a:ext uri="{FF2B5EF4-FFF2-40B4-BE49-F238E27FC236}">
                <a16:creationId xmlns:a16="http://schemas.microsoft.com/office/drawing/2014/main" id="{04E2E8BE-E585-4B9D-9581-6BA047F6F2BA}"/>
              </a:ext>
            </a:extLst>
          </p:cNvPr>
          <p:cNvSpPr>
            <a:spLocks xmlns:a="http://schemas.openxmlformats.org/drawingml/2006/main" noGrp="1"/>
          </p:cNvSpPr>
          <p:nvPr/>
        </p:nvSpPr>
        <p:spPr>
          <a:xfrm xmlns:a="http://schemas.openxmlformats.org/drawingml/2006/main">
            <a:off x="502920" y="4828032"/>
            <a:ext cx="59436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900">
                <a:solidFill>
                  <a:srgbClr val="6E767E"/>
                </a:solidFill>
                <a:latin typeface="Calibri"/>
                <a:ea typeface="Calibri"/>
                <a:cs typeface="Calibri"/>
              </a:rPr>
              <a:t>From Dashboards to Operational Intelligence</a:t>
            </a:r>
            <a:endParaRPr sz="900"/>
          </a:p>
        </p:txBody>
      </p:sp>
      <p:sp>
        <p:nvSpPr>
          <p:cNvPr id="28" name="Text 26">
            <a:extLst xmlns:a="http://schemas.openxmlformats.org/drawingml/2006/main">
              <a:ext uri="{FF2B5EF4-FFF2-40B4-BE49-F238E27FC236}">
                <a16:creationId xmlns:a16="http://schemas.microsoft.com/office/drawing/2014/main" id="{4A0EB860-3D1C-4A96-87F0-D8E79BB3EDAA}"/>
              </a:ext>
            </a:extLst>
          </p:cNvPr>
          <p:cNvSpPr>
            <a:spLocks xmlns:a="http://schemas.openxmlformats.org/drawingml/2006/main" noGrp="1"/>
          </p:cNvSpPr>
          <p:nvPr/>
        </p:nvSpPr>
        <p:spPr>
          <a:xfrm xmlns:a="http://schemas.openxmlformats.org/drawingml/2006/main">
            <a:off x="8229600" y="4828032"/>
            <a:ext cx="41148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6E767E"/>
                </a:solidFill>
                <a:latin typeface="Calibri"/>
                <a:ea typeface="Calibri"/>
                <a:cs typeface="Calibri"/>
              </a:rPr>
              <a:t>4</a:t>
            </a:r>
            <a:endParaRPr sz="900"/>
          </a:p>
        </p:txBody>
      </p:sp>
    </p:spTree>
    <p:extLst>
      <p:ext uri="{BB962C8B-B14F-4D97-AF65-F5344CB8AC3E}">
        <p14:creationId xmlns:p14="http://schemas.microsoft.com/office/powerpoint/2010/main" val="1398913141"/>
      </p:ext>
    </p:extLst>
  </p:cSld>
</p:sld>
</file>

<file path=ppt/slides/slide6.xml><?xml version="1.0" encoding="utf-8"?>
<p:sld xmlns:p="http://schemas.openxmlformats.org/presentationml/2006/main">
  <p:cSld>
    <p:bg>
      <p:bgPr>
        <a:solidFill xmlns:a="http://schemas.openxmlformats.org/drawingml/2006/main">
          <a:srgbClr val="1C2126"/>
        </a:solidFill>
      </p:bgPr>
    </p:bg>
    <p:spTree>
      <p:nvGrpSpPr>
        <p:cNvPr id="1" name=""/>
        <p:cNvGrpSpPr/>
        <p:nvPr/>
      </p:nvGrpSpPr>
      <p:grpSpPr>
        <a:xfrm xmlns:a="http://schemas.openxmlformats.org/drawingml/2006/main"/>
      </p:grpSpPr>
      <p:sp>
        <p:nvSpPr>
          <p:cNvPr id="2" name="Eyebrow">
            <a:extLst xmlns:a="http://schemas.openxmlformats.org/drawingml/2006/main">
              <a:ext uri="{FF2B5EF4-FFF2-40B4-BE49-F238E27FC236}">
                <a16:creationId xmlns:a16="http://schemas.microsoft.com/office/drawing/2014/main" id="{14D16C2B-9FE1-492D-9C00-474BA1AD39C7}"/>
              </a:ext>
            </a:extLst>
          </p:cNvPr>
          <p:cNvSpPr>
            <a:spLocks xmlns:a="http://schemas.openxmlformats.org/drawingml/2006/main" noGrp="1"/>
          </p:cNvSpPr>
          <p:nvPr/>
        </p:nvSpPr>
        <p:spPr>
          <a:xfrm xmlns:a="http://schemas.openxmlformats.org/drawingml/2006/main">
            <a:off x="502920" y="365760"/>
            <a:ext cx="7315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200" b="1" spc="300">
                <a:solidFill>
                  <a:srgbClr val="00B8CC"/>
                </a:solidFill>
                <a:latin typeface="Calibri"/>
                <a:ea typeface="Calibri"/>
                <a:cs typeface="Calibri"/>
              </a:rPr>
              <a:t>A REPEATABLE CAPABILITY</a:t>
            </a:r>
          </a:p>
        </p:txBody>
      </p:sp>
      <p:sp>
        <p:nvSpPr>
          <p:cNvPr id="3" name="Title">
            <a:extLst xmlns:a="http://schemas.openxmlformats.org/drawingml/2006/main">
              <a:ext uri="{FF2B5EF4-FFF2-40B4-BE49-F238E27FC236}">
                <a16:creationId xmlns:a16="http://schemas.microsoft.com/office/drawing/2014/main" id="{CCD9DF6D-6601-4BBB-BABD-DE6E0EAC8462}"/>
              </a:ext>
            </a:extLst>
          </p:cNvPr>
          <p:cNvSpPr>
            <a:spLocks xmlns:a="http://schemas.openxmlformats.org/drawingml/2006/main" noGrp="1"/>
          </p:cNvSpPr>
          <p:nvPr/>
        </p:nvSpPr>
        <p:spPr>
          <a:xfrm xmlns:a="http://schemas.openxmlformats.org/drawingml/2006/main">
            <a:off x="502920" y="612648"/>
            <a:ext cx="8229600" cy="640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200" b="1">
                <a:solidFill>
                  <a:srgbClr val="FFFFFF"/>
                </a:solidFill>
                <a:latin typeface="Georgia"/>
                <a:ea typeface="Georgia"/>
                <a:cs typeface="Georgia"/>
              </a:rPr>
              <a:t>The Operational Intelligence Capability Model</a:t>
            </a:r>
          </a:p>
        </p:txBody>
      </p:sp>
      <p:sp>
        <p:nvSpPr>
          <p:cNvPr id="12" name="Model Definition">
            <a:extLst xmlns:a="http://schemas.openxmlformats.org/drawingml/2006/main">
              <a:ext uri="{FF2B5EF4-FFF2-40B4-BE49-F238E27FC236}">
                <a16:creationId xmlns:a16="http://schemas.microsoft.com/office/drawing/2014/main" id="{1128469A-B7F4-4E64-AC00-3052EB577C47}"/>
              </a:ext>
            </a:extLst>
          </p:cNvPr>
          <p:cNvSpPr>
            <a:spLocks xmlns:a="http://schemas.openxmlformats.org/drawingml/2006/main" noGrp="1"/>
          </p:cNvSpPr>
          <p:nvPr/>
        </p:nvSpPr>
        <p:spPr>
          <a:xfrm xmlns:a="http://schemas.openxmlformats.org/drawingml/2006/main">
            <a:off x="502920" y="1300000"/>
            <a:ext cx="2500000" cy="10500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2000"/>
              </a:lnSpc>
              <a:buNone/>
            </a:pPr>
            <a:r>
              <a:rPr sz="1050" i="1">
                <a:solidFill>
                  <a:srgbClr val="C9CFD5"/>
                </a:solidFill>
                <a:latin typeface="Calibri"/>
                <a:ea typeface="Calibri"/>
                <a:cs typeface="Calibri"/>
              </a:rPr>
              <a:t>A repeatable organizational capability that transforms trusted information into better operational decisions.</a:t>
            </a:r>
          </a:p>
        </p:txBody>
      </p:sp>
      <p:sp>
        <p:nvSpPr>
          <p:cNvPr id="4" name="Tier Better Decisions">
            <a:extLst xmlns:a="http://schemas.openxmlformats.org/drawingml/2006/main">
              <a:ext uri="{FF2B5EF4-FFF2-40B4-BE49-F238E27FC236}">
                <a16:creationId xmlns:a16="http://schemas.microsoft.com/office/drawing/2014/main" id="{8077F59D-85E7-4181-9C89-85CF410A46E1}"/>
              </a:ext>
            </a:extLst>
          </p:cNvPr>
          <p:cNvSpPr>
            <a:spLocks xmlns:a="http://schemas.openxmlformats.org/drawingml/2006/main" noGrp="1"/>
          </p:cNvSpPr>
          <p:nvPr/>
        </p:nvSpPr>
        <p:spPr>
          <a:xfrm xmlns:a="http://schemas.openxmlformats.org/drawingml/2006/main">
            <a:off x="3472000" y="1300000"/>
            <a:ext cx="2200000" cy="455000"/>
          </a:xfrm>
          <a:prstGeom xmlns:a="http://schemas.openxmlformats.org/drawingml/2006/main" prst="rect">
            <a:avLst/>
          </a:prstGeom>
          <a:solidFill xmlns:a="http://schemas.openxmlformats.org/drawingml/2006/main">
            <a:srgbClr val="C1121F"/>
          </a:solidFill>
          <a:ln xmlns:a="http://schemas.openxmlformats.org/drawingml/2006/main" w="19050">
            <a:solidFill>
              <a:srgbClr val="1C2126"/>
            </a:solidFill>
            <a:prstDash val="solid"/>
          </a:l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50" b="1">
                <a:solidFill>
                  <a:srgbClr val="FFFFFF"/>
                </a:solidFill>
                <a:latin typeface="Calibri"/>
                <a:ea typeface="Calibri"/>
                <a:cs typeface="Calibri"/>
              </a:rPr>
              <a:t>Better Decisions</a:t>
            </a:r>
          </a:p>
        </p:txBody>
      </p:sp>
      <p:sp>
        <p:nvSpPr>
          <p:cNvPr id="5" name="Tier Operational Intelligence">
            <a:extLst xmlns:a="http://schemas.openxmlformats.org/drawingml/2006/main">
              <a:ext uri="{FF2B5EF4-FFF2-40B4-BE49-F238E27FC236}">
                <a16:creationId xmlns:a16="http://schemas.microsoft.com/office/drawing/2014/main" id="{428EC386-6C7B-4F9D-8E8A-4F4BB9FDEE28}"/>
              </a:ext>
            </a:extLst>
          </p:cNvPr>
          <p:cNvSpPr>
            <a:spLocks xmlns:a="http://schemas.openxmlformats.org/drawingml/2006/main" noGrp="1"/>
          </p:cNvSpPr>
          <p:nvPr/>
        </p:nvSpPr>
        <p:spPr>
          <a:xfrm xmlns:a="http://schemas.openxmlformats.org/drawingml/2006/main">
            <a:off x="3045734" y="1835000"/>
            <a:ext cx="3052533" cy="455000"/>
          </a:xfrm>
          <a:prstGeom xmlns:a="http://schemas.openxmlformats.org/drawingml/2006/main" prst="rect">
            <a:avLst/>
          </a:prstGeom>
          <a:solidFill xmlns:a="http://schemas.openxmlformats.org/drawingml/2006/main">
            <a:srgbClr val="A81A27"/>
          </a:solidFill>
          <a:ln xmlns:a="http://schemas.openxmlformats.org/drawingml/2006/main" w="19050">
            <a:solidFill>
              <a:srgbClr val="1C2126"/>
            </a:solidFill>
            <a:prstDash val="solid"/>
          </a:l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50" b="1">
                <a:solidFill>
                  <a:srgbClr val="FFFFFF"/>
                </a:solidFill>
                <a:latin typeface="Calibri"/>
                <a:ea typeface="Calibri"/>
                <a:cs typeface="Calibri"/>
              </a:rPr>
              <a:t>Operational Intelligence</a:t>
            </a:r>
          </a:p>
        </p:txBody>
      </p:sp>
      <p:sp>
        <p:nvSpPr>
          <p:cNvPr id="6" name="Tier Analytics">
            <a:extLst xmlns:a="http://schemas.openxmlformats.org/drawingml/2006/main">
              <a:ext uri="{FF2B5EF4-FFF2-40B4-BE49-F238E27FC236}">
                <a16:creationId xmlns:a16="http://schemas.microsoft.com/office/drawing/2014/main" id="{06743D45-F7DF-4E3D-9C4C-3E01D993A1B7}"/>
              </a:ext>
            </a:extLst>
          </p:cNvPr>
          <p:cNvSpPr>
            <a:spLocks xmlns:a="http://schemas.openxmlformats.org/drawingml/2006/main" noGrp="1"/>
          </p:cNvSpPr>
          <p:nvPr/>
        </p:nvSpPr>
        <p:spPr>
          <a:xfrm xmlns:a="http://schemas.openxmlformats.org/drawingml/2006/main">
            <a:off x="2619467" y="2370000"/>
            <a:ext cx="3905066" cy="455000"/>
          </a:xfrm>
          <a:prstGeom xmlns:a="http://schemas.openxmlformats.org/drawingml/2006/main" prst="rect">
            <a:avLst/>
          </a:prstGeom>
          <a:solidFill xmlns:a="http://schemas.openxmlformats.org/drawingml/2006/main">
            <a:srgbClr val="8A2530"/>
          </a:solidFill>
          <a:ln xmlns:a="http://schemas.openxmlformats.org/drawingml/2006/main" w="19050">
            <a:solidFill>
              <a:srgbClr val="1C2126"/>
            </a:solidFill>
            <a:prstDash val="solid"/>
          </a:l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50" b="1">
                <a:solidFill>
                  <a:srgbClr val="FFFFFF"/>
                </a:solidFill>
                <a:latin typeface="Calibri"/>
                <a:ea typeface="Calibri"/>
                <a:cs typeface="Calibri"/>
              </a:rPr>
              <a:t>Analytics &amp; Insights</a:t>
            </a:r>
          </a:p>
        </p:txBody>
      </p:sp>
      <p:sp>
        <p:nvSpPr>
          <p:cNvPr id="7" name="Tier Trusted Information">
            <a:extLst xmlns:a="http://schemas.openxmlformats.org/drawingml/2006/main">
              <a:ext uri="{FF2B5EF4-FFF2-40B4-BE49-F238E27FC236}">
                <a16:creationId xmlns:a16="http://schemas.microsoft.com/office/drawing/2014/main" id="{3B42CC23-CC70-4D87-8A5D-6EDC45245D2E}"/>
              </a:ext>
            </a:extLst>
          </p:cNvPr>
          <p:cNvSpPr>
            <a:spLocks xmlns:a="http://schemas.openxmlformats.org/drawingml/2006/main" noGrp="1"/>
          </p:cNvSpPr>
          <p:nvPr/>
        </p:nvSpPr>
        <p:spPr>
          <a:xfrm xmlns:a="http://schemas.openxmlformats.org/drawingml/2006/main">
            <a:off x="2193201" y="2905000"/>
            <a:ext cx="4757599" cy="455000"/>
          </a:xfrm>
          <a:prstGeom xmlns:a="http://schemas.openxmlformats.org/drawingml/2006/main" prst="rect">
            <a:avLst/>
          </a:prstGeom>
          <a:solidFill xmlns:a="http://schemas.openxmlformats.org/drawingml/2006/main">
            <a:srgbClr val="5A5F66"/>
          </a:solidFill>
          <a:ln xmlns:a="http://schemas.openxmlformats.org/drawingml/2006/main" w="19050">
            <a:solidFill>
              <a:srgbClr val="00B8CC"/>
            </a:solidFill>
            <a:prstDash val="solid"/>
          </a:l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50" b="1">
                <a:solidFill>
                  <a:srgbClr val="FFFFFF"/>
                </a:solidFill>
                <a:latin typeface="Calibri"/>
                <a:ea typeface="Calibri"/>
                <a:cs typeface="Calibri"/>
              </a:rPr>
              <a:t>Trusted Information</a:t>
            </a:r>
          </a:p>
        </p:txBody>
      </p:sp>
      <p:sp>
        <p:nvSpPr>
          <p:cNvPr id="8" name="Tier Governance">
            <a:extLst xmlns:a="http://schemas.openxmlformats.org/drawingml/2006/main">
              <a:ext uri="{FF2B5EF4-FFF2-40B4-BE49-F238E27FC236}">
                <a16:creationId xmlns:a16="http://schemas.microsoft.com/office/drawing/2014/main" id="{D5B05EB3-C234-41A2-B22D-2714A984BCC1}"/>
              </a:ext>
            </a:extLst>
          </p:cNvPr>
          <p:cNvSpPr>
            <a:spLocks xmlns:a="http://schemas.openxmlformats.org/drawingml/2006/main" noGrp="1"/>
          </p:cNvSpPr>
          <p:nvPr/>
        </p:nvSpPr>
        <p:spPr>
          <a:xfrm xmlns:a="http://schemas.openxmlformats.org/drawingml/2006/main">
            <a:off x="1766934" y="3440000"/>
            <a:ext cx="5610132" cy="455000"/>
          </a:xfrm>
          <a:prstGeom xmlns:a="http://schemas.openxmlformats.org/drawingml/2006/main" prst="rect">
            <a:avLst/>
          </a:prstGeom>
          <a:solidFill xmlns:a="http://schemas.openxmlformats.org/drawingml/2006/main">
            <a:srgbClr val="464B52"/>
          </a:solidFill>
          <a:ln xmlns:a="http://schemas.openxmlformats.org/drawingml/2006/main" w="19050">
            <a:solidFill>
              <a:srgbClr val="1C2126"/>
            </a:solidFill>
            <a:prstDash val="solid"/>
          </a:l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a:solidFill>
                  <a:srgbClr val="FFFFFF"/>
                </a:solidFill>
                <a:latin typeface="Calibri"/>
                <a:ea typeface="Calibri"/>
                <a:cs typeface="Calibri"/>
              </a:rPr>
              <a:t>Governance</a:t>
            </a:r>
          </a:p>
        </p:txBody>
      </p:sp>
      <p:sp>
        <p:nvSpPr>
          <p:cNvPr id="9" name="Tier Data Quality">
            <a:extLst xmlns:a="http://schemas.openxmlformats.org/drawingml/2006/main">
              <a:ext uri="{FF2B5EF4-FFF2-40B4-BE49-F238E27FC236}">
                <a16:creationId xmlns:a16="http://schemas.microsoft.com/office/drawing/2014/main" id="{9CA2AA56-080D-4701-925A-20A8E00527D5}"/>
              </a:ext>
            </a:extLst>
          </p:cNvPr>
          <p:cNvSpPr>
            <a:spLocks xmlns:a="http://schemas.openxmlformats.org/drawingml/2006/main" noGrp="1"/>
          </p:cNvSpPr>
          <p:nvPr/>
        </p:nvSpPr>
        <p:spPr>
          <a:xfrm xmlns:a="http://schemas.openxmlformats.org/drawingml/2006/main">
            <a:off x="1340668" y="3975000"/>
            <a:ext cx="6462665" cy="455000"/>
          </a:xfrm>
          <a:prstGeom xmlns:a="http://schemas.openxmlformats.org/drawingml/2006/main" prst="rect">
            <a:avLst/>
          </a:prstGeom>
          <a:solidFill xmlns:a="http://schemas.openxmlformats.org/drawingml/2006/main">
            <a:srgbClr val="393E45"/>
          </a:solidFill>
          <a:ln xmlns:a="http://schemas.openxmlformats.org/drawingml/2006/main" w="19050">
            <a:solidFill>
              <a:srgbClr val="1C2126"/>
            </a:solidFill>
            <a:prstDash val="solid"/>
          </a:l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a:solidFill>
                  <a:srgbClr val="FFFFFF"/>
                </a:solidFill>
                <a:latin typeface="Calibri"/>
                <a:ea typeface="Calibri"/>
                <a:cs typeface="Calibri"/>
              </a:rPr>
              <a:t>Data Quality</a:t>
            </a:r>
          </a:p>
        </p:txBody>
      </p:sp>
      <p:sp>
        <p:nvSpPr>
          <p:cNvPr id="10" name="Tier Source Systems">
            <a:extLst xmlns:a="http://schemas.openxmlformats.org/drawingml/2006/main">
              <a:ext uri="{FF2B5EF4-FFF2-40B4-BE49-F238E27FC236}">
                <a16:creationId xmlns:a16="http://schemas.microsoft.com/office/drawing/2014/main" id="{665D85BE-D6CA-44CD-BA73-7FC6967051A4}"/>
              </a:ext>
            </a:extLst>
          </p:cNvPr>
          <p:cNvSpPr>
            <a:spLocks xmlns:a="http://schemas.openxmlformats.org/drawingml/2006/main" noGrp="1"/>
          </p:cNvSpPr>
          <p:nvPr/>
        </p:nvSpPr>
        <p:spPr>
          <a:xfrm xmlns:a="http://schemas.openxmlformats.org/drawingml/2006/main">
            <a:off x="914400" y="4510000"/>
            <a:ext cx="7315200" cy="455000"/>
          </a:xfrm>
          <a:prstGeom xmlns:a="http://schemas.openxmlformats.org/drawingml/2006/main" prst="rect">
            <a:avLst/>
          </a:prstGeom>
          <a:solidFill xmlns:a="http://schemas.openxmlformats.org/drawingml/2006/main">
            <a:srgbClr val="31363C"/>
          </a:solidFill>
          <a:ln xmlns:a="http://schemas.openxmlformats.org/drawingml/2006/main" w="19050">
            <a:solidFill>
              <a:srgbClr val="1C2126"/>
            </a:solidFill>
            <a:prstDash val="solid"/>
          </a:l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a:solidFill>
                  <a:srgbClr val="FFFFFF"/>
                </a:solidFill>
                <a:latin typeface="Calibri"/>
                <a:ea typeface="Calibri"/>
                <a:cs typeface="Calibri"/>
              </a:rPr>
              <a:t>Source Systems</a:t>
            </a:r>
          </a:p>
        </p:txBody>
      </p:sp>
      <p:sp>
        <p:nvSpPr>
          <p:cNvPr id="11" name="Side Note">
            <a:extLst xmlns:a="http://schemas.openxmlformats.org/drawingml/2006/main">
              <a:ext uri="{FF2B5EF4-FFF2-40B4-BE49-F238E27FC236}">
                <a16:creationId xmlns:a16="http://schemas.microsoft.com/office/drawing/2014/main" id="{D0832843-172C-48E3-B057-CCFD735EA89F}"/>
              </a:ext>
            </a:extLst>
          </p:cNvPr>
          <p:cNvSpPr>
            <a:spLocks xmlns:a="http://schemas.openxmlformats.org/drawingml/2006/main" noGrp="1"/>
          </p:cNvSpPr>
          <p:nvPr/>
        </p:nvSpPr>
        <p:spPr>
          <a:xfrm xmlns:a="http://schemas.openxmlformats.org/drawingml/2006/main">
            <a:off x="365760" y="2660000"/>
            <a:ext cx="1554480"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05000"/>
              </a:lnSpc>
              <a:buNone/>
            </a:pPr>
            <a:r>
              <a:rPr sz="1050" b="1" spc="200">
                <a:solidFill>
                  <a:srgbClr val="00B8CC"/>
                </a:solidFill>
                <a:latin typeface="Calibri"/>
                <a:ea typeface="Calibri"/>
                <a:cs typeface="Calibri"/>
              </a:rPr>
              <a:t>READ BOTTOM-UP</a:t>
            </a:r>
          </a:p>
          <a:p xmlns:a="http://schemas.openxmlformats.org/drawingml/2006/main">
            <a:pPr marL="0" indent="0" algn="l">
              <a:lnSpc>
                <a:spcPct val="105000"/>
              </a:lnSpc>
              <a:spcBef>
                <a:spcPts val="300"/>
              </a:spcBef>
              <a:buNone/>
            </a:pPr>
            <a:r>
              <a:rPr sz="1100" i="1">
                <a:solidFill>
                  <a:srgbClr val="C9CFD5"/>
                </a:solidFill>
                <a:latin typeface="Calibri"/>
                <a:ea typeface="Calibri"/>
                <a:cs typeface="Calibri"/>
              </a:rPr>
              <a:t>Trust is built from the foundation up.</a:t>
            </a:r>
          </a:p>
        </p:txBody>
      </p:sp>
    </p:spTree>
    <p:extLst>
      <p:ext uri="{BB962C8B-B14F-4D97-AF65-F5344CB8AC3E}">
        <p14:creationId xmlns:p14="http://schemas.microsoft.com/office/powerpoint/2010/main" val="1021075027"/>
      </p:ext>
    </p:extLst>
  </p:cSld>
</p:sld>
</file>

<file path=ppt/slides/slide7.xml><?xml version="1.0" encoding="utf-8"?>
<p:sld xmlns:p="http://schemas.openxmlformats.org/presentationml/2006/main">
  <p:cSld>
    <p:bg>
      <p:bgPr>
        <a:solidFill xmlns:a="http://schemas.openxmlformats.org/drawingml/2006/main">
          <a:srgbClr val="F5F6F7"/>
        </a:solidFill>
      </p:bgPr>
    </p:bg>
    <p:spTree>
      <p:nvGrpSpPr>
        <p:cNvPr id="1" name=""/>
        <p:cNvGrpSpPr/>
        <p:nvPr/>
      </p:nvGrpSpPr>
      <p:grpSpPr>
        <a:xfrm xmlns:a="http://schemas.openxmlformats.org/drawingml/2006/main"/>
      </p:grpSpPr>
      <p:sp>
        <p:nvSpPr>
          <p:cNvPr id="2" name="T">
            <a:extLst xmlns:a="http://schemas.openxmlformats.org/drawingml/2006/main">
              <a:ext uri="{FF2B5EF4-FFF2-40B4-BE49-F238E27FC236}">
                <a16:creationId xmlns:a16="http://schemas.microsoft.com/office/drawing/2014/main" id="{80B7B9BE-97A5-4958-8D06-6EBA362C1DC8}"/>
              </a:ext>
            </a:extLst>
          </p:cNvPr>
          <p:cNvSpPr>
            <a:spLocks xmlns:a="http://schemas.openxmlformats.org/drawingml/2006/main" noGrp="1"/>
          </p:cNvSpPr>
          <p:nvPr/>
        </p:nvSpPr>
        <p:spPr>
          <a:xfrm xmlns:a="http://schemas.openxmlformats.org/drawingml/2006/main">
            <a:off x="502920" y="411480"/>
            <a:ext cx="7315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200" b="1">
                <a:solidFill>
                  <a:srgbClr val="00E5FF"/>
                </a:solidFill>
                <a:latin typeface="Calibri"/>
              </a:rPr>
              <a:t>PEOPLE  •  PROCESS  •  TECHNOLOGY</a:t>
            </a:r>
          </a:p>
        </p:txBody>
      </p:sp>
      <p:sp>
        <p:nvSpPr>
          <p:cNvPr id="3" name="T">
            <a:extLst xmlns:a="http://schemas.openxmlformats.org/drawingml/2006/main">
              <a:ext uri="{FF2B5EF4-FFF2-40B4-BE49-F238E27FC236}">
                <a16:creationId xmlns:a16="http://schemas.microsoft.com/office/drawing/2014/main" id="{1A8F769F-7E3E-433E-8A45-74568097B509}"/>
              </a:ext>
            </a:extLst>
          </p:cNvPr>
          <p:cNvSpPr>
            <a:spLocks xmlns:a="http://schemas.openxmlformats.org/drawingml/2006/main" noGrp="1"/>
          </p:cNvSpPr>
          <p:nvPr/>
        </p:nvSpPr>
        <p:spPr>
          <a:xfrm xmlns:a="http://schemas.openxmlformats.org/drawingml/2006/main">
            <a:off x="502920" y="658368"/>
            <a:ext cx="822960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00000"/>
              </a:lnSpc>
              <a:buNone/>
            </a:pPr>
            <a:r>
              <a:rPr sz="2200" b="1">
                <a:solidFill>
                  <a:srgbClr val="242A30"/>
                </a:solidFill>
                <a:latin typeface="Georgia"/>
              </a:rPr>
              <a:t>Technology Enables It. People and Process Sustain It.</a:t>
            </a:r>
          </a:p>
        </p:txBody>
      </p:sp>
      <p:sp>
        <p:nvSpPr>
          <p:cNvPr id="4" name="R">
            <a:extLst xmlns:a="http://schemas.openxmlformats.org/drawingml/2006/main">
              <a:ext uri="{FF2B5EF4-FFF2-40B4-BE49-F238E27FC236}">
                <a16:creationId xmlns:a16="http://schemas.microsoft.com/office/drawing/2014/main" id="{34D0D06F-C8B4-4EB1-B855-34F0727B2850}"/>
              </a:ext>
            </a:extLst>
          </p:cNvPr>
          <p:cNvSpPr>
            <a:spLocks xmlns:a="http://schemas.openxmlformats.org/drawingml/2006/main" noGrp="1"/>
          </p:cNvSpPr>
          <p:nvPr/>
        </p:nvSpPr>
        <p:spPr>
          <a:xfrm xmlns:a="http://schemas.openxmlformats.org/drawingml/2006/main">
            <a:off x="502920" y="1560000"/>
            <a:ext cx="2615184" cy="247000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12700">
            <a:solidFill>
              <a:srgbClr val="DBDFE3"/>
            </a:solidFill>
            <a:prstDash val="solid"/>
          </a:ln>
          <a:effectLst xmlns:a="http://schemas.openxmlformats.org/drawingml/2006/main">
            <a:outerShdw blurRad="63500" dist="25400" dir="8100000" algn="bl" rotWithShape="0">
              <a:srgbClr val="9AA1A8">
                <a:alpha val="30000"/>
              </a:srgbClr>
            </a:outerShdw>
          </a:effectLst>
        </p:spPr>
        <p:txBody>
          <a:bodyPr xmlns:a="http://schemas.openxmlformats.org/drawingml/2006/main"/>
          <a:lstStyle xmlns:a="http://schemas.openxmlformats.org/drawingml/2006/main"/>
          <a:p xmlns:a="http://schemas.openxmlformats.org/drawingml/2006/main">
            <a:endParaRPr/>
          </a:p>
        </p:txBody>
      </p:sp>
      <p:sp>
        <p:nvSpPr>
          <p:cNvPr id="5" name="C">
            <a:extLst xmlns:a="http://schemas.openxmlformats.org/drawingml/2006/main">
              <a:ext uri="{FF2B5EF4-FFF2-40B4-BE49-F238E27FC236}">
                <a16:creationId xmlns:a16="http://schemas.microsoft.com/office/drawing/2014/main" id="{803F21D8-E4EF-4CB6-A6D8-D5E9A90F9C16}"/>
              </a:ext>
            </a:extLst>
          </p:cNvPr>
          <p:cNvSpPr>
            <a:spLocks xmlns:a="http://schemas.openxmlformats.org/drawingml/2006/main" noGrp="1"/>
          </p:cNvSpPr>
          <p:nvPr/>
        </p:nvSpPr>
        <p:spPr>
          <a:xfrm xmlns:a="http://schemas.openxmlformats.org/drawingml/2006/main">
            <a:off x="1400512" y="1620000"/>
            <a:ext cx="820000" cy="820000"/>
          </a:xfrm>
          <a:prstGeom xmlns:a="http://schemas.openxmlformats.org/drawingml/2006/main" prst="ellipse">
            <a:avLst/>
          </a:prstGeom>
          <a:solidFill xmlns:a="http://schemas.openxmlformats.org/drawingml/2006/main">
            <a:srgbClr val="EAFBFC"/>
          </a:solidFill>
          <a:ln xmlns:a="http://schemas.openxmlformats.org/drawingml/2006/main" w="15875">
            <a:solidFill>
              <a:srgbClr val="00E5FF"/>
            </a:solidFill>
            <a:prstDash val="solid"/>
          </a:ln>
        </p:spPr>
        <p:txBody>
          <a:bodyPr xmlns:a="http://schemas.openxmlformats.org/drawingml/2006/main"/>
          <a:lstStyle xmlns:a="http://schemas.openxmlformats.org/drawingml/2006/main"/>
          <a:p xmlns:a="http://schemas.openxmlformats.org/drawingml/2006/main">
            <a:endParaRPr/>
          </a:p>
        </p:txBody>
      </p:sp>
      <p:pic>
        <p:nvPicPr>
          <p:cNvPr id="29" name="Icon"/>
          <p:cNvPicPr>
            <a:picLocks xmlns:a="http://schemas.openxmlformats.org/drawingml/2006/main" noChangeAspect="1"/>
          </p:cNvPicPr>
          <p:nvPr/>
        </p:nvPicPr>
        <p:blipFill>
          <a:blip xmlns:r="http://schemas.openxmlformats.org/officeDocument/2006/relationships" xmlns:a="http://schemas.openxmlformats.org/drawingml/2006/main" r:embed="R64e206d9248b4ca9"/>
          <a:stretch xmlns:a="http://schemas.openxmlformats.org/drawingml/2006/main">
            <a:fillRect l="0" t="0" r="0" b="0"/>
          </a:stretch>
        </p:blipFill>
        <p:spPr>
          <a:xfrm xmlns:a="http://schemas.openxmlformats.org/drawingml/2006/main">
            <a:off x="1555512" y="1775000"/>
            <a:ext cx="510000" cy="510000"/>
          </a:xfrm>
          <a:prstGeom xmlns:a="http://schemas.openxmlformats.org/drawingml/2006/main" prst="rect">
            <a:avLst/>
          </a:prstGeom>
        </p:spPr>
      </p:pic>
      <p:sp>
        <p:nvSpPr>
          <p:cNvPr id="7" name="T">
            <a:extLst xmlns:a="http://schemas.openxmlformats.org/drawingml/2006/main">
              <a:ext uri="{FF2B5EF4-FFF2-40B4-BE49-F238E27FC236}">
                <a16:creationId xmlns:a16="http://schemas.microsoft.com/office/drawing/2014/main" id="{5CCB9DFA-7050-4E3B-836D-D3732D004D36}"/>
              </a:ext>
            </a:extLst>
          </p:cNvPr>
          <p:cNvSpPr>
            <a:spLocks xmlns:a="http://schemas.openxmlformats.org/drawingml/2006/main" noGrp="1"/>
          </p:cNvSpPr>
          <p:nvPr/>
        </p:nvSpPr>
        <p:spPr>
          <a:xfrm xmlns:a="http://schemas.openxmlformats.org/drawingml/2006/main">
            <a:off x="502920" y="2500000"/>
            <a:ext cx="2615184" cy="330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700" b="1">
                <a:solidFill>
                  <a:srgbClr val="242A30"/>
                </a:solidFill>
                <a:latin typeface="Georgia"/>
                <a:ea typeface="Georgia"/>
                <a:cs typeface="Georgia"/>
              </a:rPr>
              <a:t>People</a:t>
            </a:r>
          </a:p>
        </p:txBody>
      </p:sp>
      <p:sp>
        <p:nvSpPr>
          <p:cNvPr id="8" name="B">
            <a:extLst xmlns:a="http://schemas.openxmlformats.org/drawingml/2006/main">
              <a:ext uri="{FF2B5EF4-FFF2-40B4-BE49-F238E27FC236}">
                <a16:creationId xmlns:a16="http://schemas.microsoft.com/office/drawing/2014/main" id="{3620A3A6-2D8A-48E6-948F-5F635CD59242}"/>
              </a:ext>
            </a:extLst>
          </p:cNvPr>
          <p:cNvSpPr>
            <a:spLocks xmlns:a="http://schemas.openxmlformats.org/drawingml/2006/main" noGrp="1"/>
          </p:cNvSpPr>
          <p:nvPr/>
        </p:nvSpPr>
        <p:spPr>
          <a:xfrm xmlns:a="http://schemas.openxmlformats.org/drawingml/2006/main">
            <a:off x="802920" y="2850000"/>
            <a:ext cx="2115184" cy="11500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180000" indent="-180000" algn="l">
              <a:lnSpc>
                <a:spcPct val="110000"/>
              </a:lnSpc>
              <a:spcBef>
                <a:spcPts val="600"/>
              </a:spcBef>
              <a:buFont typeface="Arial"/>
              <a:buChar char="•"/>
            </a:pPr>
            <a:r>
              <a:rPr sz="1200">
                <a:solidFill>
                  <a:srgbClr val="46505A"/>
                </a:solidFill>
                <a:latin typeface="Calibri"/>
                <a:ea typeface="Calibri"/>
                <a:cs typeface="Calibri"/>
              </a:rPr>
              <a:t>Decision ownership</a:t>
            </a:r>
          </a:p>
          <a:p xmlns:a="http://schemas.openxmlformats.org/drawingml/2006/main">
            <a:pPr marL="180000" indent="-180000" algn="l">
              <a:lnSpc>
                <a:spcPct val="110000"/>
              </a:lnSpc>
              <a:spcBef>
                <a:spcPts val="600"/>
              </a:spcBef>
              <a:buFont typeface="Arial"/>
              <a:buChar char="•"/>
            </a:pPr>
            <a:r>
              <a:rPr sz="1200">
                <a:solidFill>
                  <a:srgbClr val="46505A"/>
                </a:solidFill>
                <a:latin typeface="Calibri"/>
                <a:ea typeface="Calibri"/>
                <a:cs typeface="Calibri"/>
              </a:rPr>
              <a:t>Leadership</a:t>
            </a:r>
          </a:p>
          <a:p xmlns:a="http://schemas.openxmlformats.org/drawingml/2006/main">
            <a:pPr marL="180000" indent="-180000" algn="l">
              <a:lnSpc>
                <a:spcPct val="110000"/>
              </a:lnSpc>
              <a:spcBef>
                <a:spcPts val="600"/>
              </a:spcBef>
              <a:buFont typeface="Arial"/>
              <a:buChar char="•"/>
            </a:pPr>
            <a:r>
              <a:rPr sz="1200">
                <a:solidFill>
                  <a:srgbClr val="46505A"/>
                </a:solidFill>
                <a:latin typeface="Calibri"/>
                <a:ea typeface="Calibri"/>
                <a:cs typeface="Calibri"/>
              </a:rPr>
              <a:t>Workforce capability</a:t>
            </a:r>
          </a:p>
        </p:txBody>
      </p:sp>
      <p:sp>
        <p:nvSpPr>
          <p:cNvPr id="9" name="R">
            <a:extLst xmlns:a="http://schemas.openxmlformats.org/drawingml/2006/main">
              <a:ext uri="{FF2B5EF4-FFF2-40B4-BE49-F238E27FC236}">
                <a16:creationId xmlns:a16="http://schemas.microsoft.com/office/drawing/2014/main" id="{B5C4B648-CBAF-4E13-9DC3-DEC597DF5E2D}"/>
              </a:ext>
            </a:extLst>
          </p:cNvPr>
          <p:cNvSpPr>
            <a:spLocks xmlns:a="http://schemas.openxmlformats.org/drawingml/2006/main" noGrp="1"/>
          </p:cNvSpPr>
          <p:nvPr/>
        </p:nvSpPr>
        <p:spPr>
          <a:xfrm xmlns:a="http://schemas.openxmlformats.org/drawingml/2006/main">
            <a:off x="3355848" y="1560000"/>
            <a:ext cx="2615184" cy="247000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12700">
            <a:solidFill>
              <a:srgbClr val="DBDFE3"/>
            </a:solidFill>
            <a:prstDash val="solid"/>
          </a:ln>
          <a:effectLst xmlns:a="http://schemas.openxmlformats.org/drawingml/2006/main">
            <a:outerShdw blurRad="63500" dist="25400" dir="8100000" algn="bl" rotWithShape="0">
              <a:srgbClr val="9AA1A8">
                <a:alpha val="30000"/>
              </a:srgbClr>
            </a:outerShdw>
          </a:effectLst>
        </p:spPr>
        <p:txBody>
          <a:bodyPr xmlns:a="http://schemas.openxmlformats.org/drawingml/2006/main"/>
          <a:lstStyle xmlns:a="http://schemas.openxmlformats.org/drawingml/2006/main"/>
          <a:p xmlns:a="http://schemas.openxmlformats.org/drawingml/2006/main">
            <a:endParaRPr/>
          </a:p>
        </p:txBody>
      </p:sp>
      <p:sp>
        <p:nvSpPr>
          <p:cNvPr id="10" name="C">
            <a:extLst xmlns:a="http://schemas.openxmlformats.org/drawingml/2006/main">
              <a:ext uri="{FF2B5EF4-FFF2-40B4-BE49-F238E27FC236}">
                <a16:creationId xmlns:a16="http://schemas.microsoft.com/office/drawing/2014/main" id="{77495B72-3114-4E82-B117-3A00FA4EB20F}"/>
              </a:ext>
            </a:extLst>
          </p:cNvPr>
          <p:cNvSpPr>
            <a:spLocks xmlns:a="http://schemas.openxmlformats.org/drawingml/2006/main" noGrp="1"/>
          </p:cNvSpPr>
          <p:nvPr/>
        </p:nvSpPr>
        <p:spPr>
          <a:xfrm xmlns:a="http://schemas.openxmlformats.org/drawingml/2006/main">
            <a:off x="4253440" y="1620000"/>
            <a:ext cx="820000" cy="820000"/>
          </a:xfrm>
          <a:prstGeom xmlns:a="http://schemas.openxmlformats.org/drawingml/2006/main" prst="ellipse">
            <a:avLst/>
          </a:prstGeom>
          <a:solidFill xmlns:a="http://schemas.openxmlformats.org/drawingml/2006/main">
            <a:srgbClr val="EAFBFC"/>
          </a:solidFill>
          <a:ln xmlns:a="http://schemas.openxmlformats.org/drawingml/2006/main" w="15875">
            <a:solidFill>
              <a:srgbClr val="00E5FF"/>
            </a:solidFill>
            <a:prstDash val="solid"/>
          </a:ln>
        </p:spPr>
        <p:txBody>
          <a:bodyPr xmlns:a="http://schemas.openxmlformats.org/drawingml/2006/main"/>
          <a:lstStyle xmlns:a="http://schemas.openxmlformats.org/drawingml/2006/main"/>
          <a:p xmlns:a="http://schemas.openxmlformats.org/drawingml/2006/main">
            <a:endParaRPr/>
          </a:p>
        </p:txBody>
      </p:sp>
      <p:pic>
        <p:nvPicPr>
          <p:cNvPr id="34" name="Icon"/>
          <p:cNvPicPr>
            <a:picLocks xmlns:a="http://schemas.openxmlformats.org/drawingml/2006/main" noChangeAspect="1"/>
          </p:cNvPicPr>
          <p:nvPr/>
        </p:nvPicPr>
        <p:blipFill>
          <a:blip xmlns:r="http://schemas.openxmlformats.org/officeDocument/2006/relationships" xmlns:a="http://schemas.openxmlformats.org/drawingml/2006/main" r:embed="Rc539abb14fe14802"/>
          <a:stretch xmlns:a="http://schemas.openxmlformats.org/drawingml/2006/main">
            <a:fillRect l="0" t="0" r="0" b="0"/>
          </a:stretch>
        </p:blipFill>
        <p:spPr>
          <a:xfrm xmlns:a="http://schemas.openxmlformats.org/drawingml/2006/main">
            <a:off x="4418401" y="1775000"/>
            <a:ext cx="490078" cy="510000"/>
          </a:xfrm>
          <a:prstGeom xmlns:a="http://schemas.openxmlformats.org/drawingml/2006/main" prst="rect">
            <a:avLst/>
          </a:prstGeom>
        </p:spPr>
      </p:pic>
      <p:sp>
        <p:nvSpPr>
          <p:cNvPr id="12" name="T">
            <a:extLst xmlns:a="http://schemas.openxmlformats.org/drawingml/2006/main">
              <a:ext uri="{FF2B5EF4-FFF2-40B4-BE49-F238E27FC236}">
                <a16:creationId xmlns:a16="http://schemas.microsoft.com/office/drawing/2014/main" id="{E56DF3AF-C1E9-49E8-B2A7-18413D9D084E}"/>
              </a:ext>
            </a:extLst>
          </p:cNvPr>
          <p:cNvSpPr>
            <a:spLocks xmlns:a="http://schemas.openxmlformats.org/drawingml/2006/main" noGrp="1"/>
          </p:cNvSpPr>
          <p:nvPr/>
        </p:nvSpPr>
        <p:spPr>
          <a:xfrm xmlns:a="http://schemas.openxmlformats.org/drawingml/2006/main">
            <a:off x="3355848" y="2500000"/>
            <a:ext cx="2615184" cy="330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700" b="1">
                <a:solidFill>
                  <a:srgbClr val="242A30"/>
                </a:solidFill>
                <a:latin typeface="Georgia"/>
                <a:ea typeface="Georgia"/>
                <a:cs typeface="Georgia"/>
              </a:rPr>
              <a:t>Process</a:t>
            </a:r>
          </a:p>
        </p:txBody>
      </p:sp>
      <p:sp>
        <p:nvSpPr>
          <p:cNvPr id="13" name="B">
            <a:extLst xmlns:a="http://schemas.openxmlformats.org/drawingml/2006/main">
              <a:ext uri="{FF2B5EF4-FFF2-40B4-BE49-F238E27FC236}">
                <a16:creationId xmlns:a16="http://schemas.microsoft.com/office/drawing/2014/main" id="{F1B36AC5-74C2-4589-918E-19010D694027}"/>
              </a:ext>
            </a:extLst>
          </p:cNvPr>
          <p:cNvSpPr>
            <a:spLocks xmlns:a="http://schemas.openxmlformats.org/drawingml/2006/main" noGrp="1"/>
          </p:cNvSpPr>
          <p:nvPr/>
        </p:nvSpPr>
        <p:spPr>
          <a:xfrm xmlns:a="http://schemas.openxmlformats.org/drawingml/2006/main">
            <a:off x="3655848" y="2850000"/>
            <a:ext cx="2115184" cy="11500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180000" indent="-180000" algn="l">
              <a:lnSpc>
                <a:spcPct val="110000"/>
              </a:lnSpc>
              <a:spcBef>
                <a:spcPts val="600"/>
              </a:spcBef>
              <a:buFont typeface="Arial"/>
              <a:buChar char="•"/>
            </a:pPr>
            <a:r>
              <a:rPr sz="1200">
                <a:solidFill>
                  <a:srgbClr val="46505A"/>
                </a:solidFill>
                <a:latin typeface="Calibri"/>
                <a:ea typeface="Calibri"/>
                <a:cs typeface="Calibri"/>
              </a:rPr>
              <a:t>Governance</a:t>
            </a:r>
          </a:p>
          <a:p xmlns:a="http://schemas.openxmlformats.org/drawingml/2006/main">
            <a:pPr marL="180000" indent="-180000" algn="l">
              <a:lnSpc>
                <a:spcPct val="110000"/>
              </a:lnSpc>
              <a:spcBef>
                <a:spcPts val="600"/>
              </a:spcBef>
              <a:buFont typeface="Arial"/>
              <a:buChar char="•"/>
            </a:pPr>
            <a:r>
              <a:rPr sz="1200">
                <a:solidFill>
                  <a:srgbClr val="46505A"/>
                </a:solidFill>
                <a:latin typeface="Calibri"/>
                <a:ea typeface="Calibri"/>
                <a:cs typeface="Calibri"/>
              </a:rPr>
              <a:t>Standard definitions</a:t>
            </a:r>
          </a:p>
          <a:p xmlns:a="http://schemas.openxmlformats.org/drawingml/2006/main">
            <a:pPr marL="180000" indent="-180000" algn="l">
              <a:lnSpc>
                <a:spcPct val="110000"/>
              </a:lnSpc>
              <a:spcBef>
                <a:spcPts val="600"/>
              </a:spcBef>
              <a:buFont typeface="Arial"/>
              <a:buChar char="•"/>
            </a:pPr>
            <a:r>
              <a:rPr sz="1200">
                <a:solidFill>
                  <a:srgbClr val="46505A"/>
                </a:solidFill>
                <a:latin typeface="Calibri"/>
                <a:ea typeface="Calibri"/>
                <a:cs typeface="Calibri"/>
              </a:rPr>
              <a:t>Operational workflow</a:t>
            </a:r>
          </a:p>
          <a:p xmlns:a="http://schemas.openxmlformats.org/drawingml/2006/main">
            <a:pPr marL="180000" indent="-180000" algn="l">
              <a:lnSpc>
                <a:spcPct val="110000"/>
              </a:lnSpc>
              <a:spcBef>
                <a:spcPts val="600"/>
              </a:spcBef>
              <a:buFont typeface="Arial"/>
              <a:buChar char="•"/>
            </a:pPr>
            <a:r>
              <a:rPr sz="1200">
                <a:solidFill>
                  <a:srgbClr val="46505A"/>
                </a:solidFill>
                <a:latin typeface="Calibri"/>
                <a:ea typeface="Calibri"/>
                <a:cs typeface="Calibri"/>
              </a:rPr>
              <a:t>Continuous improvement</a:t>
            </a:r>
          </a:p>
        </p:txBody>
      </p:sp>
      <p:sp>
        <p:nvSpPr>
          <p:cNvPr id="14" name="R">
            <a:extLst xmlns:a="http://schemas.openxmlformats.org/drawingml/2006/main">
              <a:ext uri="{FF2B5EF4-FFF2-40B4-BE49-F238E27FC236}">
                <a16:creationId xmlns:a16="http://schemas.microsoft.com/office/drawing/2014/main" id="{BAF1B624-49B8-4351-BDA6-1F7875EB8DBA}"/>
              </a:ext>
            </a:extLst>
          </p:cNvPr>
          <p:cNvSpPr>
            <a:spLocks xmlns:a="http://schemas.openxmlformats.org/drawingml/2006/main" noGrp="1"/>
          </p:cNvSpPr>
          <p:nvPr/>
        </p:nvSpPr>
        <p:spPr>
          <a:xfrm xmlns:a="http://schemas.openxmlformats.org/drawingml/2006/main">
            <a:off x="6208776" y="1560000"/>
            <a:ext cx="2615184" cy="247000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12700">
            <a:solidFill>
              <a:srgbClr val="DBDFE3"/>
            </a:solidFill>
            <a:prstDash val="solid"/>
          </a:ln>
          <a:effectLst xmlns:a="http://schemas.openxmlformats.org/drawingml/2006/main">
            <a:outerShdw blurRad="63500" dist="25400" dir="8100000" algn="bl" rotWithShape="0">
              <a:srgbClr val="9AA1A8">
                <a:alpha val="30000"/>
              </a:srgbClr>
            </a:outerShdw>
          </a:effectLst>
        </p:spPr>
        <p:txBody>
          <a:bodyPr xmlns:a="http://schemas.openxmlformats.org/drawingml/2006/main"/>
          <a:lstStyle xmlns:a="http://schemas.openxmlformats.org/drawingml/2006/main"/>
          <a:p xmlns:a="http://schemas.openxmlformats.org/drawingml/2006/main">
            <a:endParaRPr/>
          </a:p>
        </p:txBody>
      </p:sp>
      <p:sp>
        <p:nvSpPr>
          <p:cNvPr id="15" name="C">
            <a:extLst xmlns:a="http://schemas.openxmlformats.org/drawingml/2006/main">
              <a:ext uri="{FF2B5EF4-FFF2-40B4-BE49-F238E27FC236}">
                <a16:creationId xmlns:a16="http://schemas.microsoft.com/office/drawing/2014/main" id="{43EA2904-4D4D-483A-9791-5EFC381992F5}"/>
              </a:ext>
            </a:extLst>
          </p:cNvPr>
          <p:cNvSpPr>
            <a:spLocks xmlns:a="http://schemas.openxmlformats.org/drawingml/2006/main" noGrp="1"/>
          </p:cNvSpPr>
          <p:nvPr/>
        </p:nvSpPr>
        <p:spPr>
          <a:xfrm xmlns:a="http://schemas.openxmlformats.org/drawingml/2006/main">
            <a:off x="7106368" y="1620000"/>
            <a:ext cx="820000" cy="820000"/>
          </a:xfrm>
          <a:prstGeom xmlns:a="http://schemas.openxmlformats.org/drawingml/2006/main" prst="ellipse">
            <a:avLst/>
          </a:prstGeom>
          <a:solidFill xmlns:a="http://schemas.openxmlformats.org/drawingml/2006/main">
            <a:srgbClr val="EAFBFC"/>
          </a:solidFill>
          <a:ln xmlns:a="http://schemas.openxmlformats.org/drawingml/2006/main" w="15875">
            <a:solidFill>
              <a:srgbClr val="00E5FF"/>
            </a:solidFill>
            <a:prstDash val="solid"/>
          </a:ln>
        </p:spPr>
        <p:txBody>
          <a:bodyPr xmlns:a="http://schemas.openxmlformats.org/drawingml/2006/main"/>
          <a:lstStyle xmlns:a="http://schemas.openxmlformats.org/drawingml/2006/main"/>
          <a:p xmlns:a="http://schemas.openxmlformats.org/drawingml/2006/main">
            <a:endParaRPr/>
          </a:p>
        </p:txBody>
      </p:sp>
      <p:pic>
        <p:nvPicPr>
          <p:cNvPr id="39" name="Icon"/>
          <p:cNvPicPr>
            <a:picLocks xmlns:a="http://schemas.openxmlformats.org/drawingml/2006/main" noChangeAspect="1"/>
          </p:cNvPicPr>
          <p:nvPr/>
        </p:nvPicPr>
        <p:blipFill>
          <a:blip xmlns:r="http://schemas.openxmlformats.org/officeDocument/2006/relationships" xmlns:a="http://schemas.openxmlformats.org/drawingml/2006/main" r:embed="Rf97d13817fb648c9"/>
          <a:stretch xmlns:a="http://schemas.openxmlformats.org/drawingml/2006/main">
            <a:fillRect l="0" t="0" r="0" b="0"/>
          </a:stretch>
        </p:blipFill>
        <p:spPr>
          <a:xfrm xmlns:a="http://schemas.openxmlformats.org/drawingml/2006/main">
            <a:off x="7261368" y="1775000"/>
            <a:ext cx="510000" cy="510000"/>
          </a:xfrm>
          <a:prstGeom xmlns:a="http://schemas.openxmlformats.org/drawingml/2006/main" prst="rect">
            <a:avLst/>
          </a:prstGeom>
        </p:spPr>
      </p:pic>
      <p:sp>
        <p:nvSpPr>
          <p:cNvPr id="17" name="T">
            <a:extLst xmlns:a="http://schemas.openxmlformats.org/drawingml/2006/main">
              <a:ext uri="{FF2B5EF4-FFF2-40B4-BE49-F238E27FC236}">
                <a16:creationId xmlns:a16="http://schemas.microsoft.com/office/drawing/2014/main" id="{133E9DA5-17C1-4D28-906E-DB11A8EBAB16}"/>
              </a:ext>
            </a:extLst>
          </p:cNvPr>
          <p:cNvSpPr>
            <a:spLocks xmlns:a="http://schemas.openxmlformats.org/drawingml/2006/main" noGrp="1"/>
          </p:cNvSpPr>
          <p:nvPr/>
        </p:nvSpPr>
        <p:spPr>
          <a:xfrm xmlns:a="http://schemas.openxmlformats.org/drawingml/2006/main">
            <a:off x="6208776" y="2500000"/>
            <a:ext cx="2615184" cy="330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700" b="1">
                <a:solidFill>
                  <a:srgbClr val="242A30"/>
                </a:solidFill>
                <a:latin typeface="Georgia"/>
                <a:ea typeface="Georgia"/>
                <a:cs typeface="Georgia"/>
              </a:rPr>
              <a:t>Technology</a:t>
            </a:r>
          </a:p>
        </p:txBody>
      </p:sp>
      <p:sp>
        <p:nvSpPr>
          <p:cNvPr id="18" name="B">
            <a:extLst xmlns:a="http://schemas.openxmlformats.org/drawingml/2006/main">
              <a:ext uri="{FF2B5EF4-FFF2-40B4-BE49-F238E27FC236}">
                <a16:creationId xmlns:a16="http://schemas.microsoft.com/office/drawing/2014/main" id="{2FD19EAE-D3FB-466C-9987-1A4832BB63B3}"/>
              </a:ext>
            </a:extLst>
          </p:cNvPr>
          <p:cNvSpPr>
            <a:spLocks xmlns:a="http://schemas.openxmlformats.org/drawingml/2006/main" noGrp="1"/>
          </p:cNvSpPr>
          <p:nvPr/>
        </p:nvSpPr>
        <p:spPr>
          <a:xfrm xmlns:a="http://schemas.openxmlformats.org/drawingml/2006/main">
            <a:off x="6508776" y="2850000"/>
            <a:ext cx="2115184" cy="11500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180000" indent="-180000" algn="l">
              <a:lnSpc>
                <a:spcPct val="110000"/>
              </a:lnSpc>
              <a:spcBef>
                <a:spcPts val="600"/>
              </a:spcBef>
              <a:buFont typeface="Arial"/>
              <a:buChar char="•"/>
            </a:pPr>
            <a:r>
              <a:rPr sz="1200">
                <a:solidFill>
                  <a:srgbClr val="46505A"/>
                </a:solidFill>
                <a:latin typeface="Calibri"/>
                <a:ea typeface="Calibri"/>
                <a:cs typeface="Calibri"/>
              </a:rPr>
              <a:t>Dashboards</a:t>
            </a:r>
          </a:p>
          <a:p xmlns:a="http://schemas.openxmlformats.org/drawingml/2006/main">
            <a:pPr marL="180000" indent="-180000" algn="l">
              <a:lnSpc>
                <a:spcPct val="110000"/>
              </a:lnSpc>
              <a:spcBef>
                <a:spcPts val="600"/>
              </a:spcBef>
              <a:buFont typeface="Arial"/>
              <a:buChar char="•"/>
            </a:pPr>
            <a:r>
              <a:rPr sz="1200">
                <a:solidFill>
                  <a:srgbClr val="46505A"/>
                </a:solidFill>
                <a:latin typeface="Calibri"/>
                <a:ea typeface="Calibri"/>
                <a:cs typeface="Calibri"/>
              </a:rPr>
              <a:t>Analytics</a:t>
            </a:r>
          </a:p>
          <a:p xmlns:a="http://schemas.openxmlformats.org/drawingml/2006/main">
            <a:pPr marL="180000" indent="-180000" algn="l">
              <a:lnSpc>
                <a:spcPct val="110000"/>
              </a:lnSpc>
              <a:spcBef>
                <a:spcPts val="600"/>
              </a:spcBef>
              <a:buFont typeface="Arial"/>
              <a:buChar char="•"/>
            </a:pPr>
            <a:r>
              <a:rPr sz="1200">
                <a:solidFill>
                  <a:srgbClr val="46505A"/>
                </a:solidFill>
                <a:latin typeface="Calibri"/>
                <a:ea typeface="Calibri"/>
                <a:cs typeface="Calibri"/>
              </a:rPr>
              <a:t>AI</a:t>
            </a:r>
          </a:p>
          <a:p xmlns:a="http://schemas.openxmlformats.org/drawingml/2006/main">
            <a:pPr marL="180000" indent="-180000" algn="l">
              <a:lnSpc>
                <a:spcPct val="110000"/>
              </a:lnSpc>
              <a:spcBef>
                <a:spcPts val="600"/>
              </a:spcBef>
              <a:buFont typeface="Arial"/>
              <a:buChar char="•"/>
            </a:pPr>
            <a:r>
              <a:rPr sz="1200">
                <a:solidFill>
                  <a:srgbClr val="46505A"/>
                </a:solidFill>
                <a:latin typeface="Calibri"/>
                <a:ea typeface="Calibri"/>
                <a:cs typeface="Calibri"/>
              </a:rPr>
              <a:t>Automation</a:t>
            </a:r>
          </a:p>
        </p:txBody>
      </p:sp>
      <p:sp>
        <p:nvSpPr>
          <p:cNvPr id="19" name="R">
            <a:extLst xmlns:a="http://schemas.openxmlformats.org/drawingml/2006/main">
              <a:ext uri="{FF2B5EF4-FFF2-40B4-BE49-F238E27FC236}">
                <a16:creationId xmlns:a16="http://schemas.microsoft.com/office/drawing/2014/main" id="{39B45911-0D4B-4055-A159-A276AEAC2249}"/>
              </a:ext>
            </a:extLst>
          </p:cNvPr>
          <p:cNvSpPr>
            <a:spLocks xmlns:a="http://schemas.openxmlformats.org/drawingml/2006/main" noGrp="1"/>
          </p:cNvSpPr>
          <p:nvPr/>
        </p:nvSpPr>
        <p:spPr>
          <a:xfrm xmlns:a="http://schemas.openxmlformats.org/drawingml/2006/main">
            <a:off x="502920" y="4140000"/>
            <a:ext cx="8138160" cy="600000"/>
          </a:xfrm>
          <a:prstGeom xmlns:a="http://schemas.openxmlformats.org/drawingml/2006/main" prst="rect">
            <a:avLst/>
          </a:prstGeom>
          <a:solidFill xmlns:a="http://schemas.openxmlformats.org/drawingml/2006/main">
            <a:srgbClr val="242A30"/>
          </a:solidFill>
        </p:spPr>
        <p:txBody>
          <a:bodyPr xmlns:a="http://schemas.openxmlformats.org/drawingml/2006/main"/>
          <a:lstStyle xmlns:a="http://schemas.openxmlformats.org/drawingml/2006/main"/>
          <a:p xmlns:a="http://schemas.openxmlformats.org/drawingml/2006/main">
            <a:endParaRPr/>
          </a:p>
        </p:txBody>
      </p:sp>
      <p:sp>
        <p:nvSpPr>
          <p:cNvPr id="20" name="T">
            <a:extLst xmlns:a="http://schemas.openxmlformats.org/drawingml/2006/main">
              <a:ext uri="{FF2B5EF4-FFF2-40B4-BE49-F238E27FC236}">
                <a16:creationId xmlns:a16="http://schemas.microsoft.com/office/drawing/2014/main" id="{5DB05831-3874-44CB-94DF-35B8B4153706}"/>
              </a:ext>
            </a:extLst>
          </p:cNvPr>
          <p:cNvSpPr>
            <a:spLocks xmlns:a="http://schemas.openxmlformats.org/drawingml/2006/main" noGrp="1"/>
          </p:cNvSpPr>
          <p:nvPr/>
        </p:nvSpPr>
        <p:spPr>
          <a:xfrm xmlns:a="http://schemas.openxmlformats.org/drawingml/2006/main">
            <a:off x="702920" y="4140000"/>
            <a:ext cx="7738160" cy="600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lnSpc>
                <a:spcPct val="112000"/>
              </a:lnSpc>
              <a:buNone/>
            </a:pPr>
            <a:r>
              <a:rPr sz="1500" b="1">
                <a:solidFill>
                  <a:srgbClr val="242A30"/>
                </a:solidFill>
                <a:latin typeface="Calibri"/>
              </a:rPr>
              <a:t>Technology enables it. People and process sustain it. Operational Intelligence requires all three.</a:t>
            </a:r>
          </a:p>
        </p:txBody>
      </p:sp>
      <p:sp>
        <p:nvSpPr>
          <p:cNvPr id="21" name="T">
            <a:extLst xmlns:a="http://schemas.openxmlformats.org/drawingml/2006/main">
              <a:ext uri="{FF2B5EF4-FFF2-40B4-BE49-F238E27FC236}">
                <a16:creationId xmlns:a16="http://schemas.microsoft.com/office/drawing/2014/main" id="{9B2B78EB-2523-4553-AE07-CB2D6340CC9F}"/>
              </a:ext>
            </a:extLst>
          </p:cNvPr>
          <p:cNvSpPr>
            <a:spLocks xmlns:a="http://schemas.openxmlformats.org/drawingml/2006/main" noGrp="1"/>
          </p:cNvSpPr>
          <p:nvPr/>
        </p:nvSpPr>
        <p:spPr>
          <a:xfrm xmlns:a="http://schemas.openxmlformats.org/drawingml/2006/main">
            <a:off x="502920" y="4828032"/>
            <a:ext cx="59436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900">
                <a:solidFill>
                  <a:srgbClr val="6E767E"/>
                </a:solidFill>
                <a:latin typeface="Calibri"/>
                <a:ea typeface="Calibri"/>
                <a:cs typeface="Calibri"/>
              </a:rPr>
              <a:t>From Dashboards to Operational Intelligence</a:t>
            </a:r>
          </a:p>
        </p:txBody>
      </p:sp>
    </p:spTree>
    <p:extLst>
      <p:ext uri="{BB962C8B-B14F-4D97-AF65-F5344CB8AC3E}">
        <p14:creationId xmlns:p14="http://schemas.microsoft.com/office/powerpoint/2010/main" val="535825612"/>
      </p:ext>
    </p:extLst>
  </p:cSld>
</p:sld>
</file>

<file path=ppt/slides/slide8.xml><?xml version="1.0" encoding="utf-8"?>
<p:sld xmlns:p="http://schemas.openxmlformats.org/presentationml/2006/main">
  <p:cSld>
    <p:bg>
      <p:bgPr>
        <a:solidFill xmlns:a="http://schemas.openxmlformats.org/drawingml/2006/main">
          <a:srgbClr val="F5F6F7"/>
        </a:solidFill>
      </p:bgPr>
    </p:bg>
    <p:spTree>
      <p:nvGrpSpPr>
        <p:cNvPr id="1" name=""/>
        <p:cNvGrpSpPr/>
        <p:nvPr/>
      </p:nvGrpSpPr>
      <p:grpSpPr>
        <a:xfrm xmlns:a="http://schemas.openxmlformats.org/drawingml/2006/main"/>
      </p:grpSpPr>
      <p:sp>
        <p:nvSpPr>
          <p:cNvPr id="2" name="T">
            <a:extLst xmlns:a="http://schemas.openxmlformats.org/drawingml/2006/main">
              <a:ext uri="{FF2B5EF4-FFF2-40B4-BE49-F238E27FC236}">
                <a16:creationId xmlns:a16="http://schemas.microsoft.com/office/drawing/2014/main" id="{99A6104F-E107-4575-9856-52008F96B133}"/>
              </a:ext>
            </a:extLst>
          </p:cNvPr>
          <p:cNvSpPr>
            <a:spLocks xmlns:a="http://schemas.openxmlformats.org/drawingml/2006/main" noGrp="1"/>
          </p:cNvSpPr>
          <p:nvPr/>
        </p:nvSpPr>
        <p:spPr>
          <a:xfrm xmlns:a="http://schemas.openxmlformats.org/drawingml/2006/main">
            <a:off x="502920" y="411480"/>
            <a:ext cx="7315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200" b="1">
                <a:solidFill>
                  <a:srgbClr val="00E5FF"/>
                </a:solidFill>
                <a:latin typeface="Calibri"/>
                <a:ea typeface="Calibri"/>
                <a:cs typeface="Calibri"/>
              </a:rPr>
              <a:t>THE OPERATIONAL PERFORMANCE CYCLE</a:t>
            </a:r>
          </a:p>
        </p:txBody>
      </p:sp>
      <p:sp>
        <p:nvSpPr>
          <p:cNvPr id="3" name="T">
            <a:extLst xmlns:a="http://schemas.openxmlformats.org/drawingml/2006/main">
              <a:ext uri="{FF2B5EF4-FFF2-40B4-BE49-F238E27FC236}">
                <a16:creationId xmlns:a16="http://schemas.microsoft.com/office/drawing/2014/main" id="{E94F9E31-5F2F-4EB9-A16B-5A120AE5D66E}"/>
              </a:ext>
            </a:extLst>
          </p:cNvPr>
          <p:cNvSpPr>
            <a:spLocks xmlns:a="http://schemas.openxmlformats.org/drawingml/2006/main" noGrp="1"/>
          </p:cNvSpPr>
          <p:nvPr/>
        </p:nvSpPr>
        <p:spPr>
          <a:xfrm xmlns:a="http://schemas.openxmlformats.org/drawingml/2006/main">
            <a:off x="502920" y="658368"/>
            <a:ext cx="822960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00000"/>
              </a:lnSpc>
              <a:buNone/>
            </a:pPr>
            <a:r>
              <a:rPr sz="2200" b="1">
                <a:solidFill>
                  <a:srgbClr val="242A30"/>
                </a:solidFill>
                <a:latin typeface="Georgia"/>
                <a:ea typeface="Georgia"/>
                <a:cs typeface="Georgia"/>
              </a:rPr>
              <a:t>Operational Intelligence Drives Performance</a:t>
            </a:r>
          </a:p>
        </p:txBody>
      </p:sp>
      <p:sp>
        <p:nvSpPr>
          <p:cNvPr id="4" name="C">
            <a:extLst xmlns:a="http://schemas.openxmlformats.org/drawingml/2006/main">
              <a:ext uri="{FF2B5EF4-FFF2-40B4-BE49-F238E27FC236}">
                <a16:creationId xmlns:a16="http://schemas.microsoft.com/office/drawing/2014/main" id="{C4ECCEEC-2FDE-43BD-B4C2-8F1F71D14305}"/>
              </a:ext>
            </a:extLst>
          </p:cNvPr>
          <p:cNvSpPr>
            <a:spLocks xmlns:a="http://schemas.openxmlformats.org/drawingml/2006/main" noGrp="1"/>
          </p:cNvSpPr>
          <p:nvPr/>
        </p:nvSpPr>
        <p:spPr>
          <a:xfrm xmlns:a="http://schemas.openxmlformats.org/drawingml/2006/main">
            <a:off x="1090000" y="1560000"/>
            <a:ext cx="620000" cy="620000"/>
          </a:xfrm>
          <a:prstGeom xmlns:a="http://schemas.openxmlformats.org/drawingml/2006/main" prst="ellipse">
            <a:avLst/>
          </a:prstGeom>
          <a:solidFill xmlns:a="http://schemas.openxmlformats.org/drawingml/2006/main">
            <a:srgbClr val="EAFBFC"/>
          </a:solidFill>
          <a:ln xmlns:a="http://schemas.openxmlformats.org/drawingml/2006/main" w="15875">
            <a:solidFill>
              <a:srgbClr val="00E5FF"/>
            </a:solidFill>
            <a:prstDash val="solid"/>
          </a:ln>
        </p:spPr>
        <p:txBody>
          <a:bodyPr xmlns:a="http://schemas.openxmlformats.org/drawingml/2006/main"/>
          <a:lstStyle xmlns:a="http://schemas.openxmlformats.org/drawingml/2006/main"/>
          <a:p xmlns:a="http://schemas.openxmlformats.org/drawingml/2006/main">
            <a:endParaRPr/>
          </a:p>
        </p:txBody>
      </p:sp>
      <p:pic>
        <p:nvPicPr>
          <p:cNvPr id="44" name="Icon"/>
          <p:cNvPicPr>
            <a:picLocks xmlns:a="http://schemas.openxmlformats.org/drawingml/2006/main" noChangeAspect="1"/>
          </p:cNvPicPr>
          <p:nvPr/>
        </p:nvPicPr>
        <p:blipFill>
          <a:blip xmlns:r="http://schemas.openxmlformats.org/officeDocument/2006/relationships" xmlns:a="http://schemas.openxmlformats.org/drawingml/2006/main" r:embed="Rb6601f172dd546fd"/>
          <a:stretch xmlns:a="http://schemas.openxmlformats.org/drawingml/2006/main">
            <a:fillRect l="0" t="0" r="0" b="0"/>
          </a:stretch>
        </p:blipFill>
        <p:spPr>
          <a:xfrm xmlns:a="http://schemas.openxmlformats.org/drawingml/2006/main">
            <a:off x="1215500" y="1678000"/>
            <a:ext cx="369000" cy="384000"/>
          </a:xfrm>
          <a:prstGeom xmlns:a="http://schemas.openxmlformats.org/drawingml/2006/main" prst="rect">
            <a:avLst/>
          </a:prstGeom>
        </p:spPr>
      </p:pic>
      <p:sp>
        <p:nvSpPr>
          <p:cNvPr id="6" name="T">
            <a:extLst xmlns:a="http://schemas.openxmlformats.org/drawingml/2006/main">
              <a:ext uri="{FF2B5EF4-FFF2-40B4-BE49-F238E27FC236}">
                <a16:creationId xmlns:a16="http://schemas.microsoft.com/office/drawing/2014/main" id="{68C7A168-ED9B-45F1-B38C-42AEE698F7B6}"/>
              </a:ext>
            </a:extLst>
          </p:cNvPr>
          <p:cNvSpPr>
            <a:spLocks xmlns:a="http://schemas.openxmlformats.org/drawingml/2006/main" noGrp="1"/>
          </p:cNvSpPr>
          <p:nvPr/>
        </p:nvSpPr>
        <p:spPr>
          <a:xfrm xmlns:a="http://schemas.openxmlformats.org/drawingml/2006/main">
            <a:off x="450000" y="2210000"/>
            <a:ext cx="1900000" cy="480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lnSpc>
                <a:spcPct val="100000"/>
              </a:lnSpc>
              <a:buNone/>
            </a:pPr>
            <a:r>
              <a:rPr sz="1150" b="1">
                <a:solidFill>
                  <a:srgbClr val="242A30"/>
                </a:solidFill>
                <a:latin typeface="Calibri"/>
                <a:ea typeface="Calibri"/>
                <a:cs typeface="Calibri"/>
              </a:rPr>
              <a:t>Operational</a:t>
            </a:r>
          </a:p>
          <a:p xmlns:a="http://schemas.openxmlformats.org/drawingml/2006/main">
            <a:pPr marL="0" indent="0" algn="ctr">
              <a:lnSpc>
                <a:spcPct val="100000"/>
              </a:lnSpc>
              <a:buNone/>
            </a:pPr>
            <a:r>
              <a:rPr sz="1150" b="1">
                <a:solidFill>
                  <a:srgbClr val="242A30"/>
                </a:solidFill>
                <a:latin typeface="Calibri"/>
                <a:ea typeface="Calibri"/>
                <a:cs typeface="Calibri"/>
              </a:rPr>
              <a:t>Data</a:t>
            </a:r>
          </a:p>
        </p:txBody>
      </p:sp>
      <p:sp>
        <p:nvSpPr>
          <p:cNvPr id="7" name="C">
            <a:extLst xmlns:a="http://schemas.openxmlformats.org/drawingml/2006/main">
              <a:ext uri="{FF2B5EF4-FFF2-40B4-BE49-F238E27FC236}">
                <a16:creationId xmlns:a16="http://schemas.microsoft.com/office/drawing/2014/main" id="{E4EFFF56-CA9B-448F-9BA5-CD03522D7B30}"/>
              </a:ext>
            </a:extLst>
          </p:cNvPr>
          <p:cNvSpPr>
            <a:spLocks xmlns:a="http://schemas.openxmlformats.org/drawingml/2006/main" noGrp="1"/>
          </p:cNvSpPr>
          <p:nvPr/>
        </p:nvSpPr>
        <p:spPr>
          <a:xfrm xmlns:a="http://schemas.openxmlformats.org/drawingml/2006/main">
            <a:off x="3147000" y="1560000"/>
            <a:ext cx="620000" cy="620000"/>
          </a:xfrm>
          <a:prstGeom xmlns:a="http://schemas.openxmlformats.org/drawingml/2006/main" prst="ellipse">
            <a:avLst/>
          </a:prstGeom>
          <a:solidFill xmlns:a="http://schemas.openxmlformats.org/drawingml/2006/main">
            <a:srgbClr val="EAFBFC"/>
          </a:solidFill>
          <a:ln xmlns:a="http://schemas.openxmlformats.org/drawingml/2006/main" w="15875">
            <a:solidFill>
              <a:srgbClr val="00E5FF"/>
            </a:solidFill>
            <a:prstDash val="solid"/>
          </a:ln>
        </p:spPr>
        <p:txBody>
          <a:bodyPr xmlns:a="http://schemas.openxmlformats.org/drawingml/2006/main"/>
          <a:lstStyle xmlns:a="http://schemas.openxmlformats.org/drawingml/2006/main"/>
          <a:p xmlns:a="http://schemas.openxmlformats.org/drawingml/2006/main">
            <a:endParaRPr/>
          </a:p>
        </p:txBody>
      </p:sp>
      <p:pic>
        <p:nvPicPr>
          <p:cNvPr id="47" name="Icon"/>
          <p:cNvPicPr>
            <a:picLocks xmlns:a="http://schemas.openxmlformats.org/drawingml/2006/main" noChangeAspect="1"/>
          </p:cNvPicPr>
          <p:nvPr/>
        </p:nvPicPr>
        <p:blipFill>
          <a:blip xmlns:r="http://schemas.openxmlformats.org/officeDocument/2006/relationships" xmlns:a="http://schemas.openxmlformats.org/drawingml/2006/main" r:embed="R7e05c9af087e4515"/>
          <a:stretch xmlns:a="http://schemas.openxmlformats.org/drawingml/2006/main">
            <a:fillRect l="0" t="0" r="0" b="0"/>
          </a:stretch>
        </p:blipFill>
        <p:spPr>
          <a:xfrm xmlns:a="http://schemas.openxmlformats.org/drawingml/2006/main">
            <a:off x="3265000" y="1678000"/>
            <a:ext cx="384000" cy="384000"/>
          </a:xfrm>
          <a:prstGeom xmlns:a="http://schemas.openxmlformats.org/drawingml/2006/main" prst="rect">
            <a:avLst/>
          </a:prstGeom>
        </p:spPr>
      </p:pic>
      <p:sp>
        <p:nvSpPr>
          <p:cNvPr id="9" name="T">
            <a:extLst xmlns:a="http://schemas.openxmlformats.org/drawingml/2006/main">
              <a:ext uri="{FF2B5EF4-FFF2-40B4-BE49-F238E27FC236}">
                <a16:creationId xmlns:a16="http://schemas.microsoft.com/office/drawing/2014/main" id="{640E8858-1CD6-4EC2-879C-CE8FD520A889}"/>
              </a:ext>
            </a:extLst>
          </p:cNvPr>
          <p:cNvSpPr>
            <a:spLocks xmlns:a="http://schemas.openxmlformats.org/drawingml/2006/main" noGrp="1"/>
          </p:cNvSpPr>
          <p:nvPr/>
        </p:nvSpPr>
        <p:spPr>
          <a:xfrm xmlns:a="http://schemas.openxmlformats.org/drawingml/2006/main">
            <a:off x="2507000" y="2210000"/>
            <a:ext cx="1900000" cy="480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lnSpc>
                <a:spcPct val="100000"/>
              </a:lnSpc>
              <a:buNone/>
            </a:pPr>
            <a:r>
              <a:rPr sz="1150" b="1">
                <a:solidFill>
                  <a:srgbClr val="242A30"/>
                </a:solidFill>
                <a:latin typeface="Calibri"/>
                <a:ea typeface="Calibri"/>
                <a:cs typeface="Calibri"/>
              </a:rPr>
              <a:t>Trusted</a:t>
            </a:r>
          </a:p>
          <a:p xmlns:a="http://schemas.openxmlformats.org/drawingml/2006/main">
            <a:pPr marL="0" indent="0" algn="ctr">
              <a:lnSpc>
                <a:spcPct val="100000"/>
              </a:lnSpc>
              <a:buNone/>
            </a:pPr>
            <a:r>
              <a:rPr sz="1150" b="1">
                <a:solidFill>
                  <a:srgbClr val="242A30"/>
                </a:solidFill>
                <a:latin typeface="Calibri"/>
                <a:ea typeface="Calibri"/>
                <a:cs typeface="Calibri"/>
              </a:rPr>
              <a:t>Information</a:t>
            </a:r>
          </a:p>
        </p:txBody>
      </p:sp>
      <p:sp>
        <p:nvSpPr>
          <p:cNvPr id="10" name="C">
            <a:extLst xmlns:a="http://schemas.openxmlformats.org/drawingml/2006/main">
              <a:ext uri="{FF2B5EF4-FFF2-40B4-BE49-F238E27FC236}">
                <a16:creationId xmlns:a16="http://schemas.microsoft.com/office/drawing/2014/main" id="{D2CCDFE5-21D3-43BE-8E80-8D20BA6E2CA9}"/>
              </a:ext>
            </a:extLst>
          </p:cNvPr>
          <p:cNvSpPr>
            <a:spLocks xmlns:a="http://schemas.openxmlformats.org/drawingml/2006/main" noGrp="1"/>
          </p:cNvSpPr>
          <p:nvPr/>
        </p:nvSpPr>
        <p:spPr>
          <a:xfrm xmlns:a="http://schemas.openxmlformats.org/drawingml/2006/main">
            <a:off x="5204000" y="1560000"/>
            <a:ext cx="620000" cy="620000"/>
          </a:xfrm>
          <a:prstGeom xmlns:a="http://schemas.openxmlformats.org/drawingml/2006/main" prst="ellipse">
            <a:avLst/>
          </a:prstGeom>
          <a:solidFill xmlns:a="http://schemas.openxmlformats.org/drawingml/2006/main">
            <a:srgbClr val="EAFBFC"/>
          </a:solidFill>
          <a:ln xmlns:a="http://schemas.openxmlformats.org/drawingml/2006/main" w="15875">
            <a:solidFill>
              <a:srgbClr val="00E5FF"/>
            </a:solidFill>
            <a:prstDash val="solid"/>
          </a:ln>
        </p:spPr>
        <p:txBody>
          <a:bodyPr xmlns:a="http://schemas.openxmlformats.org/drawingml/2006/main"/>
          <a:lstStyle xmlns:a="http://schemas.openxmlformats.org/drawingml/2006/main"/>
          <a:p xmlns:a="http://schemas.openxmlformats.org/drawingml/2006/main">
            <a:endParaRPr/>
          </a:p>
        </p:txBody>
      </p:sp>
      <p:pic>
        <p:nvPicPr>
          <p:cNvPr id="50" name="Icon"/>
          <p:cNvPicPr>
            <a:picLocks xmlns:a="http://schemas.openxmlformats.org/drawingml/2006/main" noChangeAspect="1"/>
          </p:cNvPicPr>
          <p:nvPr/>
        </p:nvPicPr>
        <p:blipFill>
          <a:blip xmlns:r="http://schemas.openxmlformats.org/officeDocument/2006/relationships" xmlns:a="http://schemas.openxmlformats.org/drawingml/2006/main" r:embed="R1d46eaae0b03470d"/>
          <a:stretch xmlns:a="http://schemas.openxmlformats.org/drawingml/2006/main">
            <a:fillRect l="0" t="0" r="0" b="0"/>
          </a:stretch>
        </p:blipFill>
        <p:spPr>
          <a:xfrm xmlns:a="http://schemas.openxmlformats.org/drawingml/2006/main">
            <a:off x="5322000" y="1678000"/>
            <a:ext cx="384000" cy="384000"/>
          </a:xfrm>
          <a:prstGeom xmlns:a="http://schemas.openxmlformats.org/drawingml/2006/main" prst="rect">
            <a:avLst/>
          </a:prstGeom>
        </p:spPr>
      </p:pic>
      <p:sp>
        <p:nvSpPr>
          <p:cNvPr id="12" name="T">
            <a:extLst xmlns:a="http://schemas.openxmlformats.org/drawingml/2006/main">
              <a:ext uri="{FF2B5EF4-FFF2-40B4-BE49-F238E27FC236}">
                <a16:creationId xmlns:a16="http://schemas.microsoft.com/office/drawing/2014/main" id="{203A141D-194B-4308-B832-5F360971776B}"/>
              </a:ext>
            </a:extLst>
          </p:cNvPr>
          <p:cNvSpPr>
            <a:spLocks xmlns:a="http://schemas.openxmlformats.org/drawingml/2006/main" noGrp="1"/>
          </p:cNvSpPr>
          <p:nvPr/>
        </p:nvSpPr>
        <p:spPr>
          <a:xfrm xmlns:a="http://schemas.openxmlformats.org/drawingml/2006/main">
            <a:off x="4564000" y="2210000"/>
            <a:ext cx="1900000" cy="480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lnSpc>
                <a:spcPct val="100000"/>
              </a:lnSpc>
              <a:buNone/>
            </a:pPr>
            <a:r>
              <a:rPr sz="1150" b="1">
                <a:solidFill>
                  <a:srgbClr val="242A30"/>
                </a:solidFill>
                <a:latin typeface="Calibri"/>
                <a:ea typeface="Calibri"/>
                <a:cs typeface="Calibri"/>
              </a:rPr>
              <a:t>Operational</a:t>
            </a:r>
          </a:p>
          <a:p xmlns:a="http://schemas.openxmlformats.org/drawingml/2006/main">
            <a:pPr marL="0" indent="0" algn="ctr">
              <a:lnSpc>
                <a:spcPct val="100000"/>
              </a:lnSpc>
              <a:buNone/>
            </a:pPr>
            <a:r>
              <a:rPr sz="1150" b="1">
                <a:solidFill>
                  <a:srgbClr val="242A30"/>
                </a:solidFill>
                <a:latin typeface="Calibri"/>
                <a:ea typeface="Calibri"/>
                <a:cs typeface="Calibri"/>
              </a:rPr>
              <a:t>Intelligence</a:t>
            </a:r>
          </a:p>
        </p:txBody>
      </p:sp>
      <p:sp>
        <p:nvSpPr>
          <p:cNvPr id="13" name="C">
            <a:extLst xmlns:a="http://schemas.openxmlformats.org/drawingml/2006/main">
              <a:ext uri="{FF2B5EF4-FFF2-40B4-BE49-F238E27FC236}">
                <a16:creationId xmlns:a16="http://schemas.microsoft.com/office/drawing/2014/main" id="{5910E09B-1E5F-4F80-87F4-63032208781C}"/>
              </a:ext>
            </a:extLst>
          </p:cNvPr>
          <p:cNvSpPr>
            <a:spLocks xmlns:a="http://schemas.openxmlformats.org/drawingml/2006/main" noGrp="1"/>
          </p:cNvSpPr>
          <p:nvPr/>
        </p:nvSpPr>
        <p:spPr>
          <a:xfrm xmlns:a="http://schemas.openxmlformats.org/drawingml/2006/main">
            <a:off x="7261000" y="1560000"/>
            <a:ext cx="620000" cy="620000"/>
          </a:xfrm>
          <a:prstGeom xmlns:a="http://schemas.openxmlformats.org/drawingml/2006/main" prst="ellipse">
            <a:avLst/>
          </a:prstGeom>
          <a:solidFill xmlns:a="http://schemas.openxmlformats.org/drawingml/2006/main">
            <a:srgbClr val="EAFBFC"/>
          </a:solidFill>
          <a:ln xmlns:a="http://schemas.openxmlformats.org/drawingml/2006/main" w="15875">
            <a:solidFill>
              <a:srgbClr val="00E5FF"/>
            </a:solidFill>
            <a:prstDash val="solid"/>
          </a:ln>
        </p:spPr>
        <p:txBody>
          <a:bodyPr xmlns:a="http://schemas.openxmlformats.org/drawingml/2006/main"/>
          <a:lstStyle xmlns:a="http://schemas.openxmlformats.org/drawingml/2006/main"/>
          <a:p xmlns:a="http://schemas.openxmlformats.org/drawingml/2006/main">
            <a:endParaRPr/>
          </a:p>
        </p:txBody>
      </p:sp>
      <p:pic>
        <p:nvPicPr>
          <p:cNvPr id="53" name="Icon"/>
          <p:cNvPicPr>
            <a:picLocks xmlns:a="http://schemas.openxmlformats.org/drawingml/2006/main" noChangeAspect="1"/>
          </p:cNvPicPr>
          <p:nvPr/>
        </p:nvPicPr>
        <p:blipFill>
          <a:blip xmlns:r="http://schemas.openxmlformats.org/officeDocument/2006/relationships" xmlns:a="http://schemas.openxmlformats.org/drawingml/2006/main" r:embed="Rbb2563321b274458"/>
          <a:stretch xmlns:a="http://schemas.openxmlformats.org/drawingml/2006/main">
            <a:fillRect l="0" t="0" r="0" b="0"/>
          </a:stretch>
        </p:blipFill>
        <p:spPr>
          <a:xfrm xmlns:a="http://schemas.openxmlformats.org/drawingml/2006/main">
            <a:off x="7379000" y="1688875"/>
            <a:ext cx="384000" cy="362250"/>
          </a:xfrm>
          <a:prstGeom xmlns:a="http://schemas.openxmlformats.org/drawingml/2006/main" prst="rect">
            <a:avLst/>
          </a:prstGeom>
        </p:spPr>
      </p:pic>
      <p:sp>
        <p:nvSpPr>
          <p:cNvPr id="15" name="T">
            <a:extLst xmlns:a="http://schemas.openxmlformats.org/drawingml/2006/main">
              <a:ext uri="{FF2B5EF4-FFF2-40B4-BE49-F238E27FC236}">
                <a16:creationId xmlns:a16="http://schemas.microsoft.com/office/drawing/2014/main" id="{C1EDEB78-2FAE-4F03-ACF0-A73EE3F2DEB5}"/>
              </a:ext>
            </a:extLst>
          </p:cNvPr>
          <p:cNvSpPr>
            <a:spLocks xmlns:a="http://schemas.openxmlformats.org/drawingml/2006/main" noGrp="1"/>
          </p:cNvSpPr>
          <p:nvPr/>
        </p:nvSpPr>
        <p:spPr>
          <a:xfrm xmlns:a="http://schemas.openxmlformats.org/drawingml/2006/main">
            <a:off x="6621000" y="2210000"/>
            <a:ext cx="1900000" cy="480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lnSpc>
                <a:spcPct val="100000"/>
              </a:lnSpc>
              <a:buNone/>
            </a:pPr>
            <a:r>
              <a:rPr sz="1150" b="1">
                <a:solidFill>
                  <a:srgbClr val="242A30"/>
                </a:solidFill>
                <a:latin typeface="Calibri"/>
                <a:ea typeface="Calibri"/>
                <a:cs typeface="Calibri"/>
              </a:rPr>
              <a:t>Performance</a:t>
            </a:r>
          </a:p>
          <a:p xmlns:a="http://schemas.openxmlformats.org/drawingml/2006/main">
            <a:pPr marL="0" indent="0" algn="ctr">
              <a:lnSpc>
                <a:spcPct val="100000"/>
              </a:lnSpc>
              <a:buNone/>
            </a:pPr>
            <a:r>
              <a:rPr sz="1150" b="1">
                <a:solidFill>
                  <a:srgbClr val="242A30"/>
                </a:solidFill>
                <a:latin typeface="Calibri"/>
                <a:ea typeface="Calibri"/>
                <a:cs typeface="Calibri"/>
              </a:rPr>
              <a:t>Management</a:t>
            </a:r>
          </a:p>
        </p:txBody>
      </p:sp>
      <p:sp>
        <p:nvSpPr>
          <p:cNvPr id="16" name="C">
            <a:extLst xmlns:a="http://schemas.openxmlformats.org/drawingml/2006/main">
              <a:ext uri="{FF2B5EF4-FFF2-40B4-BE49-F238E27FC236}">
                <a16:creationId xmlns:a16="http://schemas.microsoft.com/office/drawing/2014/main" id="{CF76784B-98E6-4DB0-A46A-3906A87C222E}"/>
              </a:ext>
            </a:extLst>
          </p:cNvPr>
          <p:cNvSpPr>
            <a:spLocks xmlns:a="http://schemas.openxmlformats.org/drawingml/2006/main" noGrp="1"/>
          </p:cNvSpPr>
          <p:nvPr/>
        </p:nvSpPr>
        <p:spPr>
          <a:xfrm xmlns:a="http://schemas.openxmlformats.org/drawingml/2006/main">
            <a:off x="7261000" y="3520000"/>
            <a:ext cx="620000" cy="620000"/>
          </a:xfrm>
          <a:prstGeom xmlns:a="http://schemas.openxmlformats.org/drawingml/2006/main" prst="ellipse">
            <a:avLst/>
          </a:prstGeom>
          <a:solidFill xmlns:a="http://schemas.openxmlformats.org/drawingml/2006/main">
            <a:srgbClr val="EAFBFC"/>
          </a:solidFill>
          <a:ln xmlns:a="http://schemas.openxmlformats.org/drawingml/2006/main" w="15875">
            <a:solidFill>
              <a:srgbClr val="00E5FF"/>
            </a:solidFill>
            <a:prstDash val="solid"/>
          </a:ln>
        </p:spPr>
        <p:txBody>
          <a:bodyPr xmlns:a="http://schemas.openxmlformats.org/drawingml/2006/main"/>
          <a:lstStyle xmlns:a="http://schemas.openxmlformats.org/drawingml/2006/main"/>
          <a:p xmlns:a="http://schemas.openxmlformats.org/drawingml/2006/main">
            <a:endParaRPr/>
          </a:p>
        </p:txBody>
      </p:sp>
      <p:pic>
        <p:nvPicPr>
          <p:cNvPr id="56" name="Icon"/>
          <p:cNvPicPr>
            <a:picLocks xmlns:a="http://schemas.openxmlformats.org/drawingml/2006/main" noChangeAspect="1"/>
          </p:cNvPicPr>
          <p:nvPr/>
        </p:nvPicPr>
        <p:blipFill>
          <a:blip xmlns:r="http://schemas.openxmlformats.org/officeDocument/2006/relationships" xmlns:a="http://schemas.openxmlformats.org/drawingml/2006/main" r:embed="R1deeb2fe268e4f82"/>
          <a:stretch xmlns:a="http://schemas.openxmlformats.org/drawingml/2006/main">
            <a:fillRect l="0" t="0" r="0" b="0"/>
          </a:stretch>
        </p:blipFill>
        <p:spPr>
          <a:xfrm xmlns:a="http://schemas.openxmlformats.org/drawingml/2006/main">
            <a:off x="7379000" y="3638000"/>
            <a:ext cx="384000" cy="384000"/>
          </a:xfrm>
          <a:prstGeom xmlns:a="http://schemas.openxmlformats.org/drawingml/2006/main" prst="rect">
            <a:avLst/>
          </a:prstGeom>
        </p:spPr>
      </p:pic>
      <p:sp>
        <p:nvSpPr>
          <p:cNvPr id="18" name="T">
            <a:extLst xmlns:a="http://schemas.openxmlformats.org/drawingml/2006/main">
              <a:ext uri="{FF2B5EF4-FFF2-40B4-BE49-F238E27FC236}">
                <a16:creationId xmlns:a16="http://schemas.microsoft.com/office/drawing/2014/main" id="{B51857CD-CC05-441B-91E5-9931C72FD3DC}"/>
              </a:ext>
            </a:extLst>
          </p:cNvPr>
          <p:cNvSpPr>
            <a:spLocks xmlns:a="http://schemas.openxmlformats.org/drawingml/2006/main" noGrp="1"/>
          </p:cNvSpPr>
          <p:nvPr/>
        </p:nvSpPr>
        <p:spPr>
          <a:xfrm xmlns:a="http://schemas.openxmlformats.org/drawingml/2006/main">
            <a:off x="6621000" y="4170000"/>
            <a:ext cx="1900000" cy="480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lnSpc>
                <a:spcPct val="100000"/>
              </a:lnSpc>
              <a:buNone/>
            </a:pPr>
            <a:r>
              <a:rPr sz="1150" b="1">
                <a:solidFill>
                  <a:srgbClr val="242A30"/>
                </a:solidFill>
                <a:latin typeface="Calibri"/>
                <a:ea typeface="Calibri"/>
                <a:cs typeface="Calibri"/>
              </a:rPr>
              <a:t>Leadership</a:t>
            </a:r>
          </a:p>
          <a:p xmlns:a="http://schemas.openxmlformats.org/drawingml/2006/main">
            <a:pPr marL="0" indent="0" algn="ctr">
              <a:lnSpc>
                <a:spcPct val="100000"/>
              </a:lnSpc>
              <a:buNone/>
            </a:pPr>
            <a:r>
              <a:rPr sz="1150" b="1">
                <a:solidFill>
                  <a:srgbClr val="242A30"/>
                </a:solidFill>
                <a:latin typeface="Calibri"/>
                <a:ea typeface="Calibri"/>
                <a:cs typeface="Calibri"/>
              </a:rPr>
              <a:t>Decisions</a:t>
            </a:r>
          </a:p>
        </p:txBody>
      </p:sp>
      <p:sp>
        <p:nvSpPr>
          <p:cNvPr id="19" name="C">
            <a:extLst xmlns:a="http://schemas.openxmlformats.org/drawingml/2006/main">
              <a:ext uri="{FF2B5EF4-FFF2-40B4-BE49-F238E27FC236}">
                <a16:creationId xmlns:a16="http://schemas.microsoft.com/office/drawing/2014/main" id="{CB0D8097-7FC1-44FF-B209-106295451093}"/>
              </a:ext>
            </a:extLst>
          </p:cNvPr>
          <p:cNvSpPr>
            <a:spLocks xmlns:a="http://schemas.openxmlformats.org/drawingml/2006/main" noGrp="1"/>
          </p:cNvSpPr>
          <p:nvPr/>
        </p:nvSpPr>
        <p:spPr>
          <a:xfrm xmlns:a="http://schemas.openxmlformats.org/drawingml/2006/main">
            <a:off x="4175000" y="3520000"/>
            <a:ext cx="620000" cy="620000"/>
          </a:xfrm>
          <a:prstGeom xmlns:a="http://schemas.openxmlformats.org/drawingml/2006/main" prst="ellipse">
            <a:avLst/>
          </a:prstGeom>
          <a:solidFill xmlns:a="http://schemas.openxmlformats.org/drawingml/2006/main">
            <a:srgbClr val="EAFBFC"/>
          </a:solidFill>
          <a:ln xmlns:a="http://schemas.openxmlformats.org/drawingml/2006/main" w="15875">
            <a:solidFill>
              <a:srgbClr val="00E5FF"/>
            </a:solidFill>
            <a:prstDash val="solid"/>
          </a:ln>
        </p:spPr>
        <p:txBody>
          <a:bodyPr xmlns:a="http://schemas.openxmlformats.org/drawingml/2006/main"/>
          <a:lstStyle xmlns:a="http://schemas.openxmlformats.org/drawingml/2006/main"/>
          <a:p xmlns:a="http://schemas.openxmlformats.org/drawingml/2006/main">
            <a:endParaRPr/>
          </a:p>
        </p:txBody>
      </p:sp>
      <p:pic>
        <p:nvPicPr>
          <p:cNvPr id="59" name="Icon"/>
          <p:cNvPicPr>
            <a:picLocks xmlns:a="http://schemas.openxmlformats.org/drawingml/2006/main" noChangeAspect="1"/>
          </p:cNvPicPr>
          <p:nvPr/>
        </p:nvPicPr>
        <p:blipFill>
          <a:blip xmlns:r="http://schemas.openxmlformats.org/officeDocument/2006/relationships" xmlns:a="http://schemas.openxmlformats.org/drawingml/2006/main" r:embed="Re0c89419f14b41ab"/>
          <a:stretch xmlns:a="http://schemas.openxmlformats.org/drawingml/2006/main">
            <a:fillRect l="0" t="0" r="0" b="0"/>
          </a:stretch>
        </p:blipFill>
        <p:spPr>
          <a:xfrm xmlns:a="http://schemas.openxmlformats.org/drawingml/2006/main">
            <a:off x="4314155" y="3638000"/>
            <a:ext cx="341690" cy="384000"/>
          </a:xfrm>
          <a:prstGeom xmlns:a="http://schemas.openxmlformats.org/drawingml/2006/main" prst="rect">
            <a:avLst/>
          </a:prstGeom>
        </p:spPr>
      </p:pic>
      <p:sp>
        <p:nvSpPr>
          <p:cNvPr id="21" name="T">
            <a:extLst xmlns:a="http://schemas.openxmlformats.org/drawingml/2006/main">
              <a:ext uri="{FF2B5EF4-FFF2-40B4-BE49-F238E27FC236}">
                <a16:creationId xmlns:a16="http://schemas.microsoft.com/office/drawing/2014/main" id="{A393A799-E19B-4FE9-9CDA-601417DBBAE3}"/>
              </a:ext>
            </a:extLst>
          </p:cNvPr>
          <p:cNvSpPr>
            <a:spLocks xmlns:a="http://schemas.openxmlformats.org/drawingml/2006/main" noGrp="1"/>
          </p:cNvSpPr>
          <p:nvPr/>
        </p:nvSpPr>
        <p:spPr>
          <a:xfrm xmlns:a="http://schemas.openxmlformats.org/drawingml/2006/main">
            <a:off x="3535000" y="4170000"/>
            <a:ext cx="1900000" cy="480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lnSpc>
                <a:spcPct val="100000"/>
              </a:lnSpc>
              <a:buNone/>
            </a:pPr>
            <a:r>
              <a:rPr sz="1150" b="1">
                <a:solidFill>
                  <a:srgbClr val="242A30"/>
                </a:solidFill>
                <a:latin typeface="Calibri"/>
                <a:ea typeface="Calibri"/>
                <a:cs typeface="Calibri"/>
              </a:rPr>
              <a:t>Operational</a:t>
            </a:r>
          </a:p>
          <a:p xmlns:a="http://schemas.openxmlformats.org/drawingml/2006/main">
            <a:pPr marL="0" indent="0" algn="ctr">
              <a:lnSpc>
                <a:spcPct val="100000"/>
              </a:lnSpc>
              <a:buNone/>
            </a:pPr>
            <a:r>
              <a:rPr sz="1150" b="1">
                <a:solidFill>
                  <a:srgbClr val="242A30"/>
                </a:solidFill>
                <a:latin typeface="Calibri"/>
                <a:ea typeface="Calibri"/>
                <a:cs typeface="Calibri"/>
              </a:rPr>
              <a:t>Improvement</a:t>
            </a:r>
          </a:p>
        </p:txBody>
      </p:sp>
      <p:sp>
        <p:nvSpPr>
          <p:cNvPr id="22" name="C">
            <a:extLst xmlns:a="http://schemas.openxmlformats.org/drawingml/2006/main">
              <a:ext uri="{FF2B5EF4-FFF2-40B4-BE49-F238E27FC236}">
                <a16:creationId xmlns:a16="http://schemas.microsoft.com/office/drawing/2014/main" id="{5E3DB5B2-DE24-4864-AFA1-258BC5C7BE3E}"/>
              </a:ext>
            </a:extLst>
          </p:cNvPr>
          <p:cNvSpPr>
            <a:spLocks xmlns:a="http://schemas.openxmlformats.org/drawingml/2006/main" noGrp="1"/>
          </p:cNvSpPr>
          <p:nvPr/>
        </p:nvSpPr>
        <p:spPr>
          <a:xfrm xmlns:a="http://schemas.openxmlformats.org/drawingml/2006/main">
            <a:off x="1090000" y="3520000"/>
            <a:ext cx="620000" cy="620000"/>
          </a:xfrm>
          <a:prstGeom xmlns:a="http://schemas.openxmlformats.org/drawingml/2006/main" prst="ellipse">
            <a:avLst/>
          </a:prstGeom>
          <a:solidFill xmlns:a="http://schemas.openxmlformats.org/drawingml/2006/main">
            <a:srgbClr val="EAFBFC"/>
          </a:solidFill>
          <a:ln xmlns:a="http://schemas.openxmlformats.org/drawingml/2006/main" w="15875">
            <a:solidFill>
              <a:srgbClr val="00E5FF"/>
            </a:solidFill>
            <a:prstDash val="solid"/>
          </a:ln>
        </p:spPr>
        <p:txBody>
          <a:bodyPr xmlns:a="http://schemas.openxmlformats.org/drawingml/2006/main"/>
          <a:lstStyle xmlns:a="http://schemas.openxmlformats.org/drawingml/2006/main"/>
          <a:p xmlns:a="http://schemas.openxmlformats.org/drawingml/2006/main">
            <a:endParaRPr/>
          </a:p>
        </p:txBody>
      </p:sp>
      <p:pic>
        <p:nvPicPr>
          <p:cNvPr id="62" name="Icon"/>
          <p:cNvPicPr>
            <a:picLocks xmlns:a="http://schemas.openxmlformats.org/drawingml/2006/main" noChangeAspect="1"/>
          </p:cNvPicPr>
          <p:nvPr/>
        </p:nvPicPr>
        <p:blipFill>
          <a:blip xmlns:r="http://schemas.openxmlformats.org/officeDocument/2006/relationships" xmlns:a="http://schemas.openxmlformats.org/drawingml/2006/main" r:embed="R370ad09770de4bb0"/>
          <a:stretch xmlns:a="http://schemas.openxmlformats.org/drawingml/2006/main">
            <a:fillRect l="0" t="0" r="0" b="0"/>
          </a:stretch>
        </p:blipFill>
        <p:spPr>
          <a:xfrm xmlns:a="http://schemas.openxmlformats.org/drawingml/2006/main">
            <a:off x="1208000" y="3653668"/>
            <a:ext cx="384000" cy="352663"/>
          </a:xfrm>
          <a:prstGeom xmlns:a="http://schemas.openxmlformats.org/drawingml/2006/main" prst="rect">
            <a:avLst/>
          </a:prstGeom>
        </p:spPr>
      </p:pic>
      <p:sp>
        <p:nvSpPr>
          <p:cNvPr id="24" name="T">
            <a:extLst xmlns:a="http://schemas.openxmlformats.org/drawingml/2006/main">
              <a:ext uri="{FF2B5EF4-FFF2-40B4-BE49-F238E27FC236}">
                <a16:creationId xmlns:a16="http://schemas.microsoft.com/office/drawing/2014/main" id="{CC44EE74-E2FD-4911-A18A-7DCC822DB009}"/>
              </a:ext>
            </a:extLst>
          </p:cNvPr>
          <p:cNvSpPr>
            <a:spLocks xmlns:a="http://schemas.openxmlformats.org/drawingml/2006/main" noGrp="1"/>
          </p:cNvSpPr>
          <p:nvPr/>
        </p:nvSpPr>
        <p:spPr>
          <a:xfrm xmlns:a="http://schemas.openxmlformats.org/drawingml/2006/main">
            <a:off x="450000" y="4170000"/>
            <a:ext cx="1900000" cy="480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lnSpc>
                <a:spcPct val="100000"/>
              </a:lnSpc>
              <a:buNone/>
            </a:pPr>
            <a:r>
              <a:rPr sz="1150" b="1">
                <a:solidFill>
                  <a:srgbClr val="242A30"/>
                </a:solidFill>
                <a:latin typeface="Calibri"/>
                <a:ea typeface="Calibri"/>
                <a:cs typeface="Calibri"/>
              </a:rPr>
              <a:t>Measure</a:t>
            </a:r>
          </a:p>
          <a:p xmlns:a="http://schemas.openxmlformats.org/drawingml/2006/main">
            <a:pPr marL="0" indent="0" algn="ctr">
              <a:lnSpc>
                <a:spcPct val="100000"/>
              </a:lnSpc>
              <a:buNone/>
            </a:pPr>
            <a:r>
              <a:rPr sz="1150" b="1">
                <a:solidFill>
                  <a:srgbClr val="242A30"/>
                </a:solidFill>
                <a:latin typeface="Calibri"/>
                <a:ea typeface="Calibri"/>
                <a:cs typeface="Calibri"/>
              </a:rPr>
              <a:t>Again</a:t>
            </a:r>
          </a:p>
        </p:txBody>
      </p:sp>
      <p:sp>
        <p:nvSpPr>
          <p:cNvPr id="25" name="A">
            <a:extLst xmlns:a="http://schemas.openxmlformats.org/drawingml/2006/main">
              <a:ext uri="{FF2B5EF4-FFF2-40B4-BE49-F238E27FC236}">
                <a16:creationId xmlns:a16="http://schemas.microsoft.com/office/drawing/2014/main" id="{7F152672-56B9-4C16-80CD-2AE402F0F357}"/>
              </a:ext>
            </a:extLst>
          </p:cNvPr>
          <p:cNvSpPr>
            <a:spLocks xmlns:a="http://schemas.openxmlformats.org/drawingml/2006/main" noGrp="1"/>
          </p:cNvSpPr>
          <p:nvPr/>
        </p:nvSpPr>
        <p:spPr>
          <a:xfrm xmlns:a="http://schemas.openxmlformats.org/drawingml/2006/main">
            <a:off x="2178500" y="1780000"/>
            <a:ext cx="500000" cy="180000"/>
          </a:xfrm>
          <a:prstGeom xmlns:a="http://schemas.openxmlformats.org/drawingml/2006/main" prst="rightArrow">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26" name="A">
            <a:extLst xmlns:a="http://schemas.openxmlformats.org/drawingml/2006/main">
              <a:ext uri="{FF2B5EF4-FFF2-40B4-BE49-F238E27FC236}">
                <a16:creationId xmlns:a16="http://schemas.microsoft.com/office/drawing/2014/main" id="{8FC1F7F4-8599-4A6A-9162-F72D6C2BC231}"/>
              </a:ext>
            </a:extLst>
          </p:cNvPr>
          <p:cNvSpPr>
            <a:spLocks xmlns:a="http://schemas.openxmlformats.org/drawingml/2006/main" noGrp="1"/>
          </p:cNvSpPr>
          <p:nvPr/>
        </p:nvSpPr>
        <p:spPr>
          <a:xfrm xmlns:a="http://schemas.openxmlformats.org/drawingml/2006/main">
            <a:off x="4235500" y="1780000"/>
            <a:ext cx="500000" cy="180000"/>
          </a:xfrm>
          <a:prstGeom xmlns:a="http://schemas.openxmlformats.org/drawingml/2006/main" prst="rightArrow">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27" name="A">
            <a:extLst xmlns:a="http://schemas.openxmlformats.org/drawingml/2006/main">
              <a:ext uri="{FF2B5EF4-FFF2-40B4-BE49-F238E27FC236}">
                <a16:creationId xmlns:a16="http://schemas.microsoft.com/office/drawing/2014/main" id="{4C88D5E5-B78B-49D3-9A04-EAA7C07A0117}"/>
              </a:ext>
            </a:extLst>
          </p:cNvPr>
          <p:cNvSpPr>
            <a:spLocks xmlns:a="http://schemas.openxmlformats.org/drawingml/2006/main" noGrp="1"/>
          </p:cNvSpPr>
          <p:nvPr/>
        </p:nvSpPr>
        <p:spPr>
          <a:xfrm xmlns:a="http://schemas.openxmlformats.org/drawingml/2006/main">
            <a:off x="6292500" y="1780000"/>
            <a:ext cx="500000" cy="180000"/>
          </a:xfrm>
          <a:prstGeom xmlns:a="http://schemas.openxmlformats.org/drawingml/2006/main" prst="rightArrow">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28" name="A">
            <a:extLst xmlns:a="http://schemas.openxmlformats.org/drawingml/2006/main">
              <a:ext uri="{FF2B5EF4-FFF2-40B4-BE49-F238E27FC236}">
                <a16:creationId xmlns:a16="http://schemas.microsoft.com/office/drawing/2014/main" id="{59D5C4A3-60A4-4EAC-885C-ED0E3ABC5C10}"/>
              </a:ext>
            </a:extLst>
          </p:cNvPr>
          <p:cNvSpPr>
            <a:spLocks xmlns:a="http://schemas.openxmlformats.org/drawingml/2006/main" noGrp="1"/>
          </p:cNvSpPr>
          <p:nvPr/>
        </p:nvSpPr>
        <p:spPr>
          <a:xfrm xmlns:a="http://schemas.openxmlformats.org/drawingml/2006/main">
            <a:off x="7481000" y="2760000"/>
            <a:ext cx="180000" cy="660000"/>
          </a:xfrm>
          <a:prstGeom xmlns:a="http://schemas.openxmlformats.org/drawingml/2006/main" prst="downArrow">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29" name="A">
            <a:extLst xmlns:a="http://schemas.openxmlformats.org/drawingml/2006/main">
              <a:ext uri="{FF2B5EF4-FFF2-40B4-BE49-F238E27FC236}">
                <a16:creationId xmlns:a16="http://schemas.microsoft.com/office/drawing/2014/main" id="{57C162E2-3E3E-4F58-B4A8-DEFE28B8D990}"/>
              </a:ext>
            </a:extLst>
          </p:cNvPr>
          <p:cNvSpPr>
            <a:spLocks xmlns:a="http://schemas.openxmlformats.org/drawingml/2006/main" noGrp="1"/>
          </p:cNvSpPr>
          <p:nvPr/>
        </p:nvSpPr>
        <p:spPr>
          <a:xfrm xmlns:a="http://schemas.openxmlformats.org/drawingml/2006/main">
            <a:off x="5778000" y="3740000"/>
            <a:ext cx="500000" cy="180000"/>
          </a:xfrm>
          <a:prstGeom xmlns:a="http://schemas.openxmlformats.org/drawingml/2006/main" prst="leftArrow">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30" name="A">
            <a:extLst xmlns:a="http://schemas.openxmlformats.org/drawingml/2006/main">
              <a:ext uri="{FF2B5EF4-FFF2-40B4-BE49-F238E27FC236}">
                <a16:creationId xmlns:a16="http://schemas.microsoft.com/office/drawing/2014/main" id="{078D5B96-7AE5-49FB-A92B-6FF91E50EE30}"/>
              </a:ext>
            </a:extLst>
          </p:cNvPr>
          <p:cNvSpPr>
            <a:spLocks xmlns:a="http://schemas.openxmlformats.org/drawingml/2006/main" noGrp="1"/>
          </p:cNvSpPr>
          <p:nvPr/>
        </p:nvSpPr>
        <p:spPr>
          <a:xfrm xmlns:a="http://schemas.openxmlformats.org/drawingml/2006/main">
            <a:off x="2692500" y="3740000"/>
            <a:ext cx="500000" cy="180000"/>
          </a:xfrm>
          <a:prstGeom xmlns:a="http://schemas.openxmlformats.org/drawingml/2006/main" prst="leftArrow">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31" name="A">
            <a:extLst xmlns:a="http://schemas.openxmlformats.org/drawingml/2006/main">
              <a:ext uri="{FF2B5EF4-FFF2-40B4-BE49-F238E27FC236}">
                <a16:creationId xmlns:a16="http://schemas.microsoft.com/office/drawing/2014/main" id="{48F847D9-7237-432F-A82E-86C96597CB48}"/>
              </a:ext>
            </a:extLst>
          </p:cNvPr>
          <p:cNvSpPr>
            <a:spLocks xmlns:a="http://schemas.openxmlformats.org/drawingml/2006/main" noGrp="1"/>
          </p:cNvSpPr>
          <p:nvPr/>
        </p:nvSpPr>
        <p:spPr>
          <a:xfrm xmlns:a="http://schemas.openxmlformats.org/drawingml/2006/main">
            <a:off x="1310000" y="2760000"/>
            <a:ext cx="180000" cy="660000"/>
          </a:xfrm>
          <a:prstGeom xmlns:a="http://schemas.openxmlformats.org/drawingml/2006/main" prst="upArrow">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32" name="T">
            <a:extLst xmlns:a="http://schemas.openxmlformats.org/drawingml/2006/main">
              <a:ext uri="{FF2B5EF4-FFF2-40B4-BE49-F238E27FC236}">
                <a16:creationId xmlns:a16="http://schemas.microsoft.com/office/drawing/2014/main" id="{BB6CD758-A4F0-4A71-8DE1-745A54E7C29F}"/>
              </a:ext>
            </a:extLst>
          </p:cNvPr>
          <p:cNvSpPr>
            <a:spLocks xmlns:a="http://schemas.openxmlformats.org/drawingml/2006/main" noGrp="1"/>
          </p:cNvSpPr>
          <p:nvPr/>
        </p:nvSpPr>
        <p:spPr>
          <a:xfrm xmlns:a="http://schemas.openxmlformats.org/drawingml/2006/main">
            <a:off x="2620000" y="2720000"/>
            <a:ext cx="3904000" cy="760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lnSpc>
                <a:spcPct val="120000"/>
              </a:lnSpc>
              <a:buNone/>
            </a:pPr>
            <a:r>
              <a:rPr sz="1500" b="1">
                <a:solidFill>
                  <a:srgbClr val="00E5FF"/>
                </a:solidFill>
                <a:latin typeface="Georgia"/>
                <a:ea typeface="Georgia"/>
                <a:cs typeface="Georgia"/>
              </a:rPr>
              <a:t>Continuous Improvement</a:t>
            </a:r>
          </a:p>
          <a:p xmlns:a="http://schemas.openxmlformats.org/drawingml/2006/main">
            <a:pPr marL="0" indent="0" algn="ctr">
              <a:lnSpc>
                <a:spcPct val="120000"/>
              </a:lnSpc>
              <a:buNone/>
            </a:pPr>
            <a:r>
              <a:rPr sz="1000" b="1">
                <a:solidFill>
                  <a:srgbClr val="46505A"/>
                </a:solidFill>
                <a:latin typeface="Calibri"/>
                <a:ea typeface="Calibri"/>
                <a:cs typeface="Calibri"/>
              </a:rPr>
              <a:t>Dashboards inform  ·  Operational Intelligence enables  ·  Performance Management improves</a:t>
            </a:r>
          </a:p>
        </p:txBody>
      </p:sp>
      <p:sp>
        <p:nvSpPr>
          <p:cNvPr id="33" name="T">
            <a:extLst xmlns:a="http://schemas.openxmlformats.org/drawingml/2006/main">
              <a:ext uri="{FF2B5EF4-FFF2-40B4-BE49-F238E27FC236}">
                <a16:creationId xmlns:a16="http://schemas.microsoft.com/office/drawing/2014/main" id="{214D35D1-3633-4EBB-A16B-CE14369845F0}"/>
              </a:ext>
            </a:extLst>
          </p:cNvPr>
          <p:cNvSpPr>
            <a:spLocks xmlns:a="http://schemas.openxmlformats.org/drawingml/2006/main" noGrp="1"/>
          </p:cNvSpPr>
          <p:nvPr/>
        </p:nvSpPr>
        <p:spPr>
          <a:xfrm xmlns:a="http://schemas.openxmlformats.org/drawingml/2006/main">
            <a:off x="502920" y="4828032"/>
            <a:ext cx="59436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900">
                <a:solidFill>
                  <a:srgbClr val="6E767E"/>
                </a:solidFill>
                <a:latin typeface="Calibri"/>
                <a:ea typeface="Calibri"/>
                <a:cs typeface="Calibri"/>
              </a:rPr>
              <a:t>From Dashboards to Operational Intelligence</a:t>
            </a:r>
          </a:p>
        </p:txBody>
      </p:sp>
    </p:spTree>
    <p:extLst>
      <p:ext uri="{BB962C8B-B14F-4D97-AF65-F5344CB8AC3E}">
        <p14:creationId xmlns:p14="http://schemas.microsoft.com/office/powerpoint/2010/main" val="1238508501"/>
      </p:ext>
    </p:extLst>
  </p:cSld>
</p:sld>
</file>

<file path=ppt/slides/slide9.xml><?xml version="1.0" encoding="utf-8"?>
<p:sld xmlns:p="http://schemas.openxmlformats.org/presentationml/2006/main">
  <p:cSld>
    <p:bg>
      <p:bgPr>
        <a:solidFill xmlns:a="http://schemas.openxmlformats.org/drawingml/2006/main">
          <a:srgbClr val="F5F6F7"/>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6595F7A9-9DDA-4FF7-9D10-0F59A5B745BD}"/>
              </a:ext>
            </a:extLst>
          </p:cNvPr>
          <p:cNvSpPr>
            <a:spLocks xmlns:a="http://schemas.openxmlformats.org/drawingml/2006/main" noGrp="1"/>
          </p:cNvSpPr>
          <p:nvPr/>
        </p:nvSpPr>
        <p:spPr>
          <a:xfrm xmlns:a="http://schemas.openxmlformats.org/drawingml/2006/main">
            <a:off x="514350" y="333375"/>
            <a:ext cx="5810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66624"/>
          </a:bodyPr>
          <a:lstStyle xmlns:a="http://schemas.openxmlformats.org/drawingml/2006/main"/>
          <a:p xmlns:a="http://schemas.openxmlformats.org/drawingml/2006/main">
            <a:pPr algn="l">
              <a:defRPr sz="788" b="1" i="0">
                <a:solidFill>
                  <a:srgbClr val="00E5FF"/>
                </a:solidFill>
                <a:latin typeface="Calibri"/>
                <a:ea typeface="Calibri"/>
                <a:cs typeface="Calibri"/>
              </a:defRPr>
            </a:pPr>
            <a:r>
              <a:rPr sz="788" b="1" i="0">
                <a:solidFill>
                  <a:srgbClr val="00E5FF"/>
                </a:solidFill>
                <a:latin typeface="Calibri"/>
                <a:ea typeface="Calibri"/>
                <a:cs typeface="Calibri"/>
              </a:rPr>
              <a:t>OPERATIONAL INTELLIGENCE  /  ILLUSTRATIVE EXAMPLE</a:t>
            </a:r>
          </a:p>
        </p:txBody>
      </p:sp>
      <p:sp>
        <p:nvSpPr>
          <p:cNvPr id="2" name="title">
            <a:extLst xmlns:a="http://schemas.openxmlformats.org/drawingml/2006/main">
              <a:ext uri="{FF2B5EF4-FFF2-40B4-BE49-F238E27FC236}">
                <a16:creationId xmlns:a16="http://schemas.microsoft.com/office/drawing/2014/main" id="{DA2628A1-0CE9-4EFA-B83B-06B9A78AC62C}"/>
              </a:ext>
            </a:extLst>
          </p:cNvPr>
          <p:cNvSpPr>
            <a:spLocks xmlns:a="http://schemas.openxmlformats.org/drawingml/2006/main" noGrp="1"/>
          </p:cNvSpPr>
          <p:nvPr/>
        </p:nvSpPr>
        <p:spPr>
          <a:xfrm xmlns:a="http://schemas.openxmlformats.org/drawingml/2006/main">
            <a:off x="514350" y="561975"/>
            <a:ext cx="8096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118"/>
          </a:bodyPr>
          <a:lstStyle xmlns:a="http://schemas.openxmlformats.org/drawingml/2006/main"/>
          <a:p xmlns:a="http://schemas.openxmlformats.org/drawingml/2006/main">
            <a:pPr algn="l">
              <a:defRPr sz="2550" b="1" i="0">
                <a:solidFill>
                  <a:srgbClr val="242A30"/>
                </a:solidFill>
                <a:latin typeface="Georgia"/>
                <a:ea typeface="Georgia"/>
                <a:cs typeface="Georgia"/>
              </a:defRPr>
            </a:pPr>
            <a:r>
              <a:rPr sz="2550" b="1" i="0">
                <a:solidFill>
                  <a:srgbClr val="242A30"/>
                </a:solidFill>
                <a:latin typeface="Georgia"/>
                <a:ea typeface="Georgia"/>
                <a:cs typeface="Georgia"/>
              </a:rPr>
              <a:t>Certificate Demand and Fulfillment</a:t>
            </a:r>
          </a:p>
        </p:txBody>
      </p:sp>
      <p:sp>
        <p:nvSpPr>
          <p:cNvPr id="3" name="">
            <a:extLst xmlns:a="http://schemas.openxmlformats.org/drawingml/2006/main">
              <a:ext uri="{FF2B5EF4-FFF2-40B4-BE49-F238E27FC236}">
                <a16:creationId xmlns:a16="http://schemas.microsoft.com/office/drawing/2014/main" id="{400D4391-99F7-4CEA-A6A5-63506F86C6F8}"/>
              </a:ext>
            </a:extLst>
          </p:cNvPr>
          <p:cNvSpPr>
            <a:spLocks xmlns:a="http://schemas.openxmlformats.org/drawingml/2006/main" noGrp="1"/>
          </p:cNvSpPr>
          <p:nvPr/>
        </p:nvSpPr>
        <p:spPr>
          <a:xfrm xmlns:a="http://schemas.openxmlformats.org/drawingml/2006/main">
            <a:off x="514350" y="1028700"/>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8718"/>
          </a:bodyPr>
          <a:lstStyle xmlns:a="http://schemas.openxmlformats.org/drawingml/2006/main"/>
          <a:p xmlns:a="http://schemas.openxmlformats.org/drawingml/2006/main">
            <a:pPr algn="l">
              <a:defRPr sz="975" b="0" i="1">
                <a:solidFill>
                  <a:srgbClr val="68717A"/>
                </a:solidFill>
                <a:latin typeface="Calibri"/>
                <a:ea typeface="Calibri"/>
                <a:cs typeface="Calibri"/>
              </a:defRPr>
            </a:pPr>
            <a:r>
              <a:rPr sz="975" b="0" i="1">
                <a:solidFill>
                  <a:srgbClr val="68717A"/>
                </a:solidFill>
                <a:latin typeface="Calibri"/>
                <a:ea typeface="Calibri"/>
                <a:cs typeface="Calibri"/>
              </a:rPr>
              <a:t>Incoming demand and completed work reveal where open volume is changing.</a:t>
            </a:r>
          </a:p>
        </p:txBody>
      </p:sp>
      <p:sp>
        <p:nvSpPr>
          <p:cNvPr id="4" name="">
            <a:extLst xmlns:a="http://schemas.openxmlformats.org/drawingml/2006/main">
              <a:ext uri="{FF2B5EF4-FFF2-40B4-BE49-F238E27FC236}">
                <a16:creationId xmlns:a16="http://schemas.microsoft.com/office/drawing/2014/main" id="{A695306A-27BB-4859-872D-CF70039BBE55}"/>
              </a:ext>
            </a:extLst>
          </p:cNvPr>
          <p:cNvSpPr>
            <a:spLocks xmlns:a="http://schemas.openxmlformats.org/drawingml/2006/main" noGrp="1"/>
          </p:cNvSpPr>
          <p:nvPr/>
        </p:nvSpPr>
        <p:spPr>
          <a:xfrm xmlns:a="http://schemas.openxmlformats.org/drawingml/2006/main">
            <a:off x="514350" y="4848225"/>
            <a:ext cx="40957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62696"/>
          </a:bodyPr>
          <a:lstStyle xmlns:a="http://schemas.openxmlformats.org/drawingml/2006/main"/>
          <a:p xmlns:a="http://schemas.openxmlformats.org/drawingml/2006/main">
            <a:pPr algn="l">
              <a:defRPr sz="638" b="0" i="0">
                <a:solidFill>
                  <a:srgbClr val="68717A"/>
                </a:solidFill>
                <a:latin typeface="Calibri"/>
                <a:ea typeface="Calibri"/>
                <a:cs typeface="Calibri"/>
              </a:defRPr>
            </a:pPr>
            <a:r>
              <a:rPr sz="638" b="0" i="0">
                <a:solidFill>
                  <a:srgbClr val="68717A"/>
                </a:solidFill>
                <a:latin typeface="Calibri"/>
                <a:ea typeface="Calibri"/>
                <a:cs typeface="Calibri"/>
              </a:rPr>
              <a:t>From Dashboards to Operational Intelligence</a:t>
            </a:r>
          </a:p>
        </p:txBody>
      </p:sp>
      <p:sp>
        <p:nvSpPr>
          <p:cNvPr id="5" name="page-number">
            <a:extLst xmlns:a="http://schemas.openxmlformats.org/drawingml/2006/main">
              <a:ext uri="{FF2B5EF4-FFF2-40B4-BE49-F238E27FC236}">
                <a16:creationId xmlns:a16="http://schemas.microsoft.com/office/drawing/2014/main" id="{D55F44B9-C034-412C-9843-C6D294689F4F}"/>
              </a:ext>
            </a:extLst>
          </p:cNvPr>
          <p:cNvSpPr>
            <a:spLocks xmlns:a="http://schemas.openxmlformats.org/drawingml/2006/main" noGrp="1"/>
          </p:cNvSpPr>
          <p:nvPr/>
        </p:nvSpPr>
        <p:spPr>
          <a:xfrm xmlns:a="http://schemas.openxmlformats.org/drawingml/2006/main">
            <a:off x="8229600" y="4848225"/>
            <a:ext cx="4000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62696"/>
          </a:bodyPr>
          <a:lstStyle xmlns:a="http://schemas.openxmlformats.org/drawingml/2006/main"/>
          <a:p xmlns:a="http://schemas.openxmlformats.org/drawingml/2006/main">
            <a:pPr algn="r">
              <a:defRPr sz="638" b="0" i="0">
                <a:solidFill>
                  <a:srgbClr val="68717A"/>
                </a:solidFill>
                <a:latin typeface="Calibri"/>
                <a:ea typeface="Calibri"/>
                <a:cs typeface="Calibri"/>
              </a:defRPr>
            </a:pPr>
            <a:r>
              <a:rPr sz="638" b="0" i="0">
                <a:solidFill>
                  <a:srgbClr val="68717A"/>
                </a:solidFill>
                <a:latin typeface="Calibri"/>
                <a:ea typeface="Calibri"/>
                <a:cs typeface="Calibri"/>
              </a:rPr>
              <a:t>8</a:t>
            </a:r>
          </a:p>
        </p:txBody>
      </p:sp>
      <p:sp>
        <p:nvSpPr>
          <p:cNvPr id="6" name="">
            <a:extLst xmlns:a="http://schemas.openxmlformats.org/drawingml/2006/main">
              <a:ext uri="{FF2B5EF4-FFF2-40B4-BE49-F238E27FC236}">
                <a16:creationId xmlns:a16="http://schemas.microsoft.com/office/drawing/2014/main" id="{34AC1243-79D2-404E-90A8-EA7313BA322A}"/>
              </a:ext>
            </a:extLst>
          </p:cNvPr>
          <p:cNvSpPr>
            <a:spLocks xmlns:a="http://schemas.openxmlformats.org/drawingml/2006/main" noGrp="1"/>
          </p:cNvSpPr>
          <p:nvPr/>
        </p:nvSpPr>
        <p:spPr>
          <a:xfrm xmlns:a="http://schemas.openxmlformats.org/drawingml/2006/main">
            <a:off x="6477000" y="4648200"/>
            <a:ext cx="215265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43103"/>
          </a:bodyPr>
          <a:lstStyle xmlns:a="http://schemas.openxmlformats.org/drawingml/2006/main"/>
          <a:p xmlns:a="http://schemas.openxmlformats.org/drawingml/2006/main">
            <a:pPr algn="r">
              <a:defRPr sz="638" b="0" i="1">
                <a:solidFill>
                  <a:srgbClr val="00E5FF"/>
                </a:solidFill>
                <a:latin typeface="Calibri"/>
                <a:ea typeface="Calibri"/>
                <a:cs typeface="Calibri"/>
              </a:defRPr>
            </a:pPr>
            <a:r>
              <a:rPr sz="638" b="0" i="1">
                <a:solidFill>
                  <a:srgbClr val="00E5FF"/>
                </a:solidFill>
                <a:latin typeface="Calibri"/>
                <a:ea typeface="Calibri"/>
                <a:cs typeface="Calibri"/>
              </a:rPr>
              <a:t>Fictional data for illustration only</a:t>
            </a:r>
          </a:p>
        </p:txBody>
      </p:sp>
      <p:sp>
        <p:nvSpPr>
          <p:cNvPr id="7" name="">
            <a:extLst xmlns:a="http://schemas.openxmlformats.org/drawingml/2006/main">
              <a:ext uri="{FF2B5EF4-FFF2-40B4-BE49-F238E27FC236}">
                <a16:creationId xmlns:a16="http://schemas.microsoft.com/office/drawing/2014/main" id="{9A1719CB-0C45-4101-99A9-92501C9D5CA8}"/>
              </a:ext>
            </a:extLst>
          </p:cNvPr>
          <p:cNvSpPr>
            <a:spLocks xmlns:a="http://schemas.openxmlformats.org/drawingml/2006/main" noGrp="1"/>
          </p:cNvSpPr>
          <p:nvPr/>
        </p:nvSpPr>
        <p:spPr>
          <a:xfrm xmlns:a="http://schemas.openxmlformats.org/drawingml/2006/main">
            <a:off x="514350" y="1466850"/>
            <a:ext cx="1285875"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56101"/>
          </a:bodyPr>
          <a:lstStyle xmlns:a="http://schemas.openxmlformats.org/drawingml/2006/main"/>
          <a:p xmlns:a="http://schemas.openxmlformats.org/drawingml/2006/main">
            <a:pPr algn="l">
              <a:defRPr sz="713" b="1" i="0">
                <a:solidFill>
                  <a:srgbClr val="00E5FF"/>
                </a:solidFill>
                <a:latin typeface="Calibri"/>
                <a:ea typeface="Calibri"/>
                <a:cs typeface="Calibri"/>
              </a:defRPr>
            </a:pPr>
            <a:r>
              <a:rPr sz="713" b="1" i="0">
                <a:solidFill>
                  <a:srgbClr val="00E5FF"/>
                </a:solidFill>
                <a:latin typeface="Calibri"/>
                <a:ea typeface="Calibri"/>
                <a:cs typeface="Calibri"/>
              </a:rPr>
              <a:t>WEEKLY TOTAL</a:t>
            </a:r>
          </a:p>
        </p:txBody>
      </p:sp>
      <p:sp>
        <p:nvSpPr>
          <p:cNvPr id="8" name="">
            <a:extLst xmlns:a="http://schemas.openxmlformats.org/drawingml/2006/main">
              <a:ext uri="{FF2B5EF4-FFF2-40B4-BE49-F238E27FC236}">
                <a16:creationId xmlns:a16="http://schemas.microsoft.com/office/drawing/2014/main" id="{A04C8C56-47D9-497E-8060-5CC05CAEC435}"/>
              </a:ext>
            </a:extLst>
          </p:cNvPr>
          <p:cNvSpPr>
            <a:spLocks xmlns:a="http://schemas.openxmlformats.org/drawingml/2006/main" noGrp="1"/>
          </p:cNvSpPr>
          <p:nvPr/>
        </p:nvSpPr>
        <p:spPr>
          <a:xfrm xmlns:a="http://schemas.openxmlformats.org/drawingml/2006/main">
            <a:off x="514350" y="1628775"/>
            <a:ext cx="1238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4483"/>
          </a:bodyPr>
          <a:lstStyle xmlns:a="http://schemas.openxmlformats.org/drawingml/2006/main"/>
          <a:p xmlns:a="http://schemas.openxmlformats.org/drawingml/2006/main">
            <a:pPr algn="l">
              <a:defRPr sz="2175" b="1" i="0">
                <a:solidFill>
                  <a:srgbClr val="242A30"/>
                </a:solidFill>
                <a:latin typeface="Calibri"/>
                <a:ea typeface="Calibri"/>
                <a:cs typeface="Calibri"/>
              </a:defRPr>
            </a:pPr>
            <a:r>
              <a:rPr sz="2175" b="1" i="0">
                <a:solidFill>
                  <a:srgbClr val="242A30"/>
                </a:solidFill>
                <a:latin typeface="Calibri"/>
                <a:ea typeface="Calibri"/>
                <a:cs typeface="Calibri"/>
              </a:rPr>
              <a:t>8,400</a:t>
            </a:r>
          </a:p>
        </p:txBody>
      </p:sp>
      <p:sp>
        <p:nvSpPr>
          <p:cNvPr id="9" name="">
            <a:extLst xmlns:a="http://schemas.openxmlformats.org/drawingml/2006/main">
              <a:ext uri="{FF2B5EF4-FFF2-40B4-BE49-F238E27FC236}">
                <a16:creationId xmlns:a16="http://schemas.microsoft.com/office/drawing/2014/main" id="{6B92DD9B-47C6-4750-AEBE-9B143B1F2366}"/>
              </a:ext>
            </a:extLst>
          </p:cNvPr>
          <p:cNvSpPr>
            <a:spLocks xmlns:a="http://schemas.openxmlformats.org/drawingml/2006/main" noGrp="1"/>
          </p:cNvSpPr>
          <p:nvPr/>
        </p:nvSpPr>
        <p:spPr>
          <a:xfrm xmlns:a="http://schemas.openxmlformats.org/drawingml/2006/main">
            <a:off x="514350" y="1952625"/>
            <a:ext cx="1428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60834"/>
          </a:bodyPr>
          <a:lstStyle xmlns:a="http://schemas.openxmlformats.org/drawingml/2006/main"/>
          <a:p xmlns:a="http://schemas.openxmlformats.org/drawingml/2006/main">
            <a:pPr algn="l">
              <a:defRPr sz="863" b="0" i="0">
                <a:solidFill>
                  <a:srgbClr val="68717A"/>
                </a:solidFill>
                <a:latin typeface="Calibri"/>
                <a:ea typeface="Calibri"/>
                <a:cs typeface="Calibri"/>
              </a:defRPr>
            </a:pPr>
            <a:r>
              <a:rPr sz="863" b="0" i="0">
                <a:solidFill>
                  <a:srgbClr val="68717A"/>
                </a:solidFill>
                <a:latin typeface="Calibri"/>
                <a:ea typeface="Calibri"/>
                <a:cs typeface="Calibri"/>
              </a:rPr>
              <a:t>requests received</a:t>
            </a:r>
          </a:p>
        </p:txBody>
      </p:sp>
      <p:sp>
        <p:nvSpPr>
          <p:cNvPr id="10" name="">
            <a:extLst xmlns:a="http://schemas.openxmlformats.org/drawingml/2006/main">
              <a:ext uri="{FF2B5EF4-FFF2-40B4-BE49-F238E27FC236}">
                <a16:creationId xmlns:a16="http://schemas.microsoft.com/office/drawing/2014/main" id="{9E6E1310-F414-4560-ACE3-5F44E446FB55}"/>
              </a:ext>
            </a:extLst>
          </p:cNvPr>
          <p:cNvSpPr>
            <a:spLocks xmlns:a="http://schemas.openxmlformats.org/drawingml/2006/main" noGrp="1"/>
          </p:cNvSpPr>
          <p:nvPr/>
        </p:nvSpPr>
        <p:spPr>
          <a:xfrm xmlns:a="http://schemas.openxmlformats.org/drawingml/2006/main">
            <a:off x="2047875" y="1628775"/>
            <a:ext cx="1238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4483"/>
          </a:bodyPr>
          <a:lstStyle xmlns:a="http://schemas.openxmlformats.org/drawingml/2006/main"/>
          <a:p xmlns:a="http://schemas.openxmlformats.org/drawingml/2006/main">
            <a:pPr algn="l">
              <a:defRPr sz="2175" b="1" i="0">
                <a:solidFill>
                  <a:srgbClr val="3F7F62"/>
                </a:solidFill>
                <a:latin typeface="Calibri"/>
                <a:ea typeface="Calibri"/>
                <a:cs typeface="Calibri"/>
              </a:defRPr>
            </a:pPr>
            <a:r>
              <a:rPr sz="2175" b="1" i="0">
                <a:solidFill>
                  <a:srgbClr val="3F7F62"/>
                </a:solidFill>
                <a:latin typeface="Calibri"/>
                <a:ea typeface="Calibri"/>
                <a:cs typeface="Calibri"/>
              </a:rPr>
              <a:t>8,610</a:t>
            </a:r>
          </a:p>
        </p:txBody>
      </p:sp>
      <p:sp>
        <p:nvSpPr>
          <p:cNvPr id="11" name="">
            <a:extLst xmlns:a="http://schemas.openxmlformats.org/drawingml/2006/main">
              <a:ext uri="{FF2B5EF4-FFF2-40B4-BE49-F238E27FC236}">
                <a16:creationId xmlns:a16="http://schemas.microsoft.com/office/drawing/2014/main" id="{B564797C-4EE9-4C0F-AAD3-0AD2112296CC}"/>
              </a:ext>
            </a:extLst>
          </p:cNvPr>
          <p:cNvSpPr>
            <a:spLocks xmlns:a="http://schemas.openxmlformats.org/drawingml/2006/main" noGrp="1"/>
          </p:cNvSpPr>
          <p:nvPr/>
        </p:nvSpPr>
        <p:spPr>
          <a:xfrm xmlns:a="http://schemas.openxmlformats.org/drawingml/2006/main">
            <a:off x="2047875" y="1952625"/>
            <a:ext cx="1428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60834"/>
          </a:bodyPr>
          <a:lstStyle xmlns:a="http://schemas.openxmlformats.org/drawingml/2006/main"/>
          <a:p xmlns:a="http://schemas.openxmlformats.org/drawingml/2006/main">
            <a:pPr algn="l">
              <a:defRPr sz="863" b="0" i="0">
                <a:solidFill>
                  <a:srgbClr val="68717A"/>
                </a:solidFill>
                <a:latin typeface="Calibri"/>
                <a:ea typeface="Calibri"/>
                <a:cs typeface="Calibri"/>
              </a:defRPr>
            </a:pPr>
            <a:r>
              <a:rPr sz="863" b="0" i="0">
                <a:solidFill>
                  <a:srgbClr val="68717A"/>
                </a:solidFill>
                <a:latin typeface="Calibri"/>
                <a:ea typeface="Calibri"/>
                <a:cs typeface="Calibri"/>
              </a:rPr>
              <a:t>requests completed</a:t>
            </a:r>
          </a:p>
        </p:txBody>
      </p:sp>
      <p:sp>
        <p:nvSpPr>
          <p:cNvPr id="12" name="">
            <a:extLst xmlns:a="http://schemas.openxmlformats.org/drawingml/2006/main">
              <a:ext uri="{FF2B5EF4-FFF2-40B4-BE49-F238E27FC236}">
                <a16:creationId xmlns:a16="http://schemas.microsoft.com/office/drawing/2014/main" id="{2F858782-9614-4DD4-A5EB-7AD1D6FD16FE}"/>
              </a:ext>
            </a:extLst>
          </p:cNvPr>
          <p:cNvSpPr>
            <a:spLocks xmlns:a="http://schemas.openxmlformats.org/drawingml/2006/main" noGrp="1"/>
          </p:cNvSpPr>
          <p:nvPr/>
        </p:nvSpPr>
        <p:spPr>
          <a:xfrm xmlns:a="http://schemas.openxmlformats.org/drawingml/2006/main">
            <a:off x="3571875" y="1628775"/>
            <a:ext cx="952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4483"/>
          </a:bodyPr>
          <a:lstStyle xmlns:a="http://schemas.openxmlformats.org/drawingml/2006/main"/>
          <a:p xmlns:a="http://schemas.openxmlformats.org/drawingml/2006/main">
            <a:pPr algn="l">
              <a:defRPr sz="2175" b="1" i="0">
                <a:solidFill>
                  <a:srgbClr val="3F7F62"/>
                </a:solidFill>
                <a:latin typeface="Calibri"/>
                <a:ea typeface="Calibri"/>
                <a:cs typeface="Calibri"/>
              </a:defRPr>
            </a:pPr>
            <a:r>
              <a:rPr sz="2175" b="1" i="0">
                <a:solidFill>
                  <a:srgbClr val="3F7F62"/>
                </a:solidFill>
                <a:latin typeface="Calibri"/>
                <a:ea typeface="Calibri"/>
                <a:cs typeface="Calibri"/>
              </a:rPr>
              <a:t>210</a:t>
            </a:r>
          </a:p>
        </p:txBody>
      </p:sp>
      <p:sp>
        <p:nvSpPr>
          <p:cNvPr id="13" name="">
            <a:extLst xmlns:a="http://schemas.openxmlformats.org/drawingml/2006/main">
              <a:ext uri="{FF2B5EF4-FFF2-40B4-BE49-F238E27FC236}">
                <a16:creationId xmlns:a16="http://schemas.microsoft.com/office/drawing/2014/main" id="{E3785CFA-598A-46A8-B0EC-588870896C1B}"/>
              </a:ext>
            </a:extLst>
          </p:cNvPr>
          <p:cNvSpPr>
            <a:spLocks xmlns:a="http://schemas.openxmlformats.org/drawingml/2006/main" noGrp="1"/>
          </p:cNvSpPr>
          <p:nvPr/>
        </p:nvSpPr>
        <p:spPr>
          <a:xfrm xmlns:a="http://schemas.openxmlformats.org/drawingml/2006/main">
            <a:off x="3571875" y="1952625"/>
            <a:ext cx="1428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60834"/>
          </a:bodyPr>
          <a:lstStyle xmlns:a="http://schemas.openxmlformats.org/drawingml/2006/main"/>
          <a:p xmlns:a="http://schemas.openxmlformats.org/drawingml/2006/main">
            <a:pPr algn="l">
              <a:defRPr sz="863" b="0" i="0">
                <a:solidFill>
                  <a:srgbClr val="68717A"/>
                </a:solidFill>
                <a:latin typeface="Calibri"/>
                <a:ea typeface="Calibri"/>
                <a:cs typeface="Calibri"/>
              </a:defRPr>
            </a:pPr>
            <a:r>
              <a:rPr sz="863" b="0" i="0">
                <a:solidFill>
                  <a:srgbClr val="68717A"/>
                </a:solidFill>
                <a:latin typeface="Calibri"/>
                <a:ea typeface="Calibri"/>
                <a:cs typeface="Calibri"/>
              </a:rPr>
              <a:t>fewer open requests</a:t>
            </a:r>
          </a:p>
        </p:txBody>
      </p:sp>
      <p:sp>
        <p:nvSpPr>
          <p:cNvPr id="14" name="">
            <a:extLst xmlns:a="http://schemas.openxmlformats.org/drawingml/2006/main">
              <a:ext uri="{FF2B5EF4-FFF2-40B4-BE49-F238E27FC236}">
                <a16:creationId xmlns:a16="http://schemas.microsoft.com/office/drawing/2014/main" id="{FDDEC9F5-91BA-4659-8BB1-B924394D64B1}"/>
              </a:ext>
            </a:extLst>
          </p:cNvPr>
          <p:cNvSpPr>
            <a:spLocks xmlns:a="http://schemas.openxmlformats.org/drawingml/2006/main" noGrp="1"/>
          </p:cNvSpPr>
          <p:nvPr/>
        </p:nvSpPr>
        <p:spPr>
          <a:xfrm xmlns:a="http://schemas.openxmlformats.org/drawingml/2006/main">
            <a:off x="5095875" y="1428750"/>
            <a:ext cx="3381375"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56101"/>
          </a:bodyPr>
          <a:lstStyle xmlns:a="http://schemas.openxmlformats.org/drawingml/2006/main"/>
          <a:p xmlns:a="http://schemas.openxmlformats.org/drawingml/2006/main">
            <a:pPr algn="l">
              <a:defRPr sz="713" b="1" i="0">
                <a:solidFill>
                  <a:srgbClr val="00E5FF"/>
                </a:solidFill>
                <a:latin typeface="Calibri"/>
                <a:ea typeface="Calibri"/>
                <a:cs typeface="Calibri"/>
              </a:defRPr>
            </a:pPr>
            <a:r>
              <a:rPr sz="713" b="1" i="0">
                <a:solidFill>
                  <a:srgbClr val="00E5FF"/>
                </a:solidFill>
                <a:latin typeface="Calibri"/>
                <a:ea typeface="Calibri"/>
                <a:cs typeface="Calibri"/>
              </a:rPr>
              <a:t>VOLUME BY SERVICE CHANNEL</a:t>
            </a:r>
          </a:p>
        </p:txBody>
      </p:sp>
      <p:graphicFrame>
        <p:nvGraphicFramePr>
          <p:cNvPr id="42" name="Chart"/>
          <p:cNvGraphicFramePr/>
          <p:nvPr/>
        </p:nvGraphicFramePr>
        <p:xfrm>
          <a:off xmlns:a="http://schemas.openxmlformats.org/drawingml/2006/main" x="4876800" y="1657350"/>
          <a:ext xmlns:a="http://schemas.openxmlformats.org/drawingml/2006/main" cx="3752850" cy="2133600"/>
        </p:xfrm>
        <a:graphic xmlns:a="http://schemas.openxmlformats.org/drawingml/2006/main">
          <a:graphicData uri="http://schemas.openxmlformats.org/drawingml/2006/chart">
            <c:chart xmlns:r="http://schemas.openxmlformats.org/officeDocument/2006/relationships" xmlns:c="http://schemas.openxmlformats.org/drawingml/2006/chart" r:id="R48463f13f88e4c75"/>
          </a:graphicData>
        </a:graphic>
      </p:graphicFrame>
      <p:sp>
        <p:nvSpPr>
          <p:cNvPr id="16" name="">
            <a:extLst xmlns:a="http://schemas.openxmlformats.org/drawingml/2006/main">
              <a:ext uri="{FF2B5EF4-FFF2-40B4-BE49-F238E27FC236}">
                <a16:creationId xmlns:a16="http://schemas.microsoft.com/office/drawing/2014/main" id="{7008A193-25FB-4861-905E-DA93E2754CC6}"/>
              </a:ext>
            </a:extLst>
          </p:cNvPr>
          <p:cNvSpPr>
            <a:spLocks xmlns:a="http://schemas.openxmlformats.org/drawingml/2006/main" noGrp="1"/>
          </p:cNvSpPr>
          <p:nvPr/>
        </p:nvSpPr>
        <p:spPr>
          <a:xfrm xmlns:a="http://schemas.openxmlformats.org/drawingml/2006/main">
            <a:off x="514350" y="2381250"/>
            <a:ext cx="4010025" cy="1228725"/>
          </a:xfrm>
          <a:prstGeom xmlns:a="http://schemas.openxmlformats.org/drawingml/2006/main" prst="rect">
            <a:avLst/>
          </a:prstGeom>
          <a:solidFill xmlns:a="http://schemas.openxmlformats.org/drawingml/2006/main">
            <a:srgbClr val="FFFFFF"/>
          </a:solidFill>
          <a:ln xmlns:a="http://schemas.openxmlformats.org/drawingml/2006/main" w="9525">
            <a:solidFill>
              <a:srgbClr val="D9DEE2"/>
            </a:solidFill>
            <a:prstDash val="solid"/>
          </a:ln>
        </p:spPr>
      </p:sp>
      <p:sp>
        <p:nvSpPr>
          <p:cNvPr id="17" name="">
            <a:extLst xmlns:a="http://schemas.openxmlformats.org/drawingml/2006/main">
              <a:ext uri="{FF2B5EF4-FFF2-40B4-BE49-F238E27FC236}">
                <a16:creationId xmlns:a16="http://schemas.microsoft.com/office/drawing/2014/main" id="{07116069-A8E0-4DF4-B10A-A51B341DA61B}"/>
              </a:ext>
            </a:extLst>
          </p:cNvPr>
          <p:cNvSpPr>
            <a:spLocks xmlns:a="http://schemas.openxmlformats.org/drawingml/2006/main" noGrp="1"/>
          </p:cNvSpPr>
          <p:nvPr/>
        </p:nvSpPr>
        <p:spPr>
          <a:xfrm xmlns:a="http://schemas.openxmlformats.org/drawingml/2006/main">
            <a:off x="685800" y="2543175"/>
            <a:ext cx="10477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56101"/>
          </a:bodyPr>
          <a:lstStyle xmlns:a="http://schemas.openxmlformats.org/drawingml/2006/main"/>
          <a:p xmlns:a="http://schemas.openxmlformats.org/drawingml/2006/main">
            <a:pPr algn="l">
              <a:defRPr sz="713" b="1" i="0">
                <a:solidFill>
                  <a:srgbClr val="00E5FF"/>
                </a:solidFill>
                <a:latin typeface="Calibri"/>
                <a:ea typeface="Calibri"/>
                <a:cs typeface="Calibri"/>
              </a:defRPr>
            </a:pPr>
            <a:r>
              <a:rPr sz="850" b="1">
                <a:solidFill>
                  <a:srgbClr val="00E5FF"/>
                </a:solidFill>
                <a:latin typeface="Calibri"/>
              </a:rPr>
              <a:t>SIGNAL</a:t>
            </a:r>
          </a:p>
        </p:txBody>
      </p:sp>
      <p:sp>
        <p:nvSpPr>
          <p:cNvPr id="18" name="">
            <a:extLst xmlns:a="http://schemas.openxmlformats.org/drawingml/2006/main">
              <a:ext uri="{FF2B5EF4-FFF2-40B4-BE49-F238E27FC236}">
                <a16:creationId xmlns:a16="http://schemas.microsoft.com/office/drawing/2014/main" id="{5E4C58F0-A4D0-45AB-9760-508E9085EC79}"/>
              </a:ext>
            </a:extLst>
          </p:cNvPr>
          <p:cNvSpPr>
            <a:spLocks xmlns:a="http://schemas.openxmlformats.org/drawingml/2006/main" noGrp="1"/>
          </p:cNvSpPr>
          <p:nvPr/>
        </p:nvSpPr>
        <p:spPr>
          <a:xfrm xmlns:a="http://schemas.openxmlformats.org/drawingml/2006/main">
            <a:off x="685800" y="2724150"/>
            <a:ext cx="1066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9412"/>
          </a:bodyPr>
          <a:lstStyle xmlns:a="http://schemas.openxmlformats.org/drawingml/2006/main"/>
          <a:p xmlns:a="http://schemas.openxmlformats.org/drawingml/2006/main">
            <a:pPr algn="l">
              <a:defRPr sz="2550" b="1" i="0">
                <a:solidFill>
                  <a:srgbClr val="00E5FF"/>
                </a:solidFill>
                <a:latin typeface="Calibri"/>
                <a:ea typeface="Calibri"/>
                <a:cs typeface="Calibri"/>
              </a:defRPr>
            </a:pPr>
            <a:r>
              <a:rPr sz="2550" b="1" i="0">
                <a:solidFill>
                  <a:srgbClr val="00E5FF"/>
                </a:solidFill>
                <a:latin typeface="Calibri"/>
                <a:ea typeface="Calibri"/>
                <a:cs typeface="Calibri"/>
              </a:rPr>
              <a:t>+120</a:t>
            </a:r>
          </a:p>
        </p:txBody>
      </p:sp>
      <p:sp>
        <p:nvSpPr>
          <p:cNvPr id="19" name="">
            <a:extLst xmlns:a="http://schemas.openxmlformats.org/drawingml/2006/main">
              <a:ext uri="{FF2B5EF4-FFF2-40B4-BE49-F238E27FC236}">
                <a16:creationId xmlns:a16="http://schemas.microsoft.com/office/drawing/2014/main" id="{9C7D1928-4ADF-4D19-8A2F-65297E4949C5}"/>
              </a:ext>
            </a:extLst>
          </p:cNvPr>
          <p:cNvSpPr>
            <a:spLocks xmlns:a="http://schemas.openxmlformats.org/drawingml/2006/main" noGrp="1"/>
          </p:cNvSpPr>
          <p:nvPr/>
        </p:nvSpPr>
        <p:spPr>
          <a:xfrm xmlns:a="http://schemas.openxmlformats.org/drawingml/2006/main">
            <a:off x="1600200" y="2790825"/>
            <a:ext cx="26479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5417"/>
          </a:bodyPr>
          <a:lstStyle xmlns:a="http://schemas.openxmlformats.org/drawingml/2006/main"/>
          <a:p xmlns:a="http://schemas.openxmlformats.org/drawingml/2006/main">
            <a:pPr algn="l">
              <a:defRPr sz="1200" b="1" i="0">
                <a:solidFill>
                  <a:srgbClr val="242A30"/>
                </a:solidFill>
                <a:latin typeface="Calibri"/>
                <a:ea typeface="Calibri"/>
                <a:cs typeface="Calibri"/>
              </a:defRPr>
            </a:pPr>
            <a:r>
              <a:rPr sz="1200" b="1" i="0">
                <a:solidFill>
                  <a:srgbClr val="242A30"/>
                </a:solidFill>
                <a:latin typeface="Calibri"/>
                <a:ea typeface="Calibri"/>
                <a:cs typeface="Calibri"/>
              </a:rPr>
              <a:t>online requests added to open work</a:t>
            </a:r>
          </a:p>
        </p:txBody>
      </p:sp>
      <p:sp>
        <p:nvSpPr>
          <p:cNvPr id="20" name="">
            <a:extLst xmlns:a="http://schemas.openxmlformats.org/drawingml/2006/main">
              <a:ext uri="{FF2B5EF4-FFF2-40B4-BE49-F238E27FC236}">
                <a16:creationId xmlns:a16="http://schemas.microsoft.com/office/drawing/2014/main" id="{E6BA7CC2-2EC3-4B0A-BB01-BF78F272E68E}"/>
              </a:ext>
            </a:extLst>
          </p:cNvPr>
          <p:cNvSpPr>
            <a:spLocks xmlns:a="http://schemas.openxmlformats.org/drawingml/2006/main" noGrp="1"/>
          </p:cNvSpPr>
          <p:nvPr/>
        </p:nvSpPr>
        <p:spPr>
          <a:xfrm xmlns:a="http://schemas.openxmlformats.org/drawingml/2006/main">
            <a:off x="685800" y="3209925"/>
            <a:ext cx="3524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5949"/>
          </a:bodyPr>
          <a:lstStyle xmlns:a="http://schemas.openxmlformats.org/drawingml/2006/main"/>
          <a:p xmlns:a="http://schemas.openxmlformats.org/drawingml/2006/main">
            <a:pPr algn="l">
              <a:defRPr sz="938" b="0" i="0">
                <a:solidFill>
                  <a:srgbClr val="68717A"/>
                </a:solidFill>
                <a:latin typeface="Calibri"/>
                <a:ea typeface="Calibri"/>
                <a:cs typeface="Calibri"/>
              </a:defRPr>
            </a:pPr>
            <a:r>
              <a:rPr sz="938" b="0" i="0">
                <a:solidFill>
                  <a:srgbClr val="68717A"/>
                </a:solidFill>
                <a:latin typeface="Calibri"/>
                <a:ea typeface="Calibri"/>
                <a:cs typeface="Calibri"/>
              </a:rPr>
              <a:t>Other channels completed enough work to offset the increase.</a:t>
            </a:r>
          </a:p>
        </p:txBody>
      </p:sp>
      <p:sp>
        <p:nvSpPr>
          <p:cNvPr id="27" name="">
            <a:extLst xmlns:a="http://schemas.openxmlformats.org/drawingml/2006/main">
              <a:ext uri="{FF2B5EF4-FFF2-40B4-BE49-F238E27FC236}">
                <a16:creationId xmlns:a16="http://schemas.microsoft.com/office/drawing/2014/main" id="{2CDAD08F-74B2-40F7-A43F-34EA4E6D5323}"/>
              </a:ext>
            </a:extLst>
          </p:cNvPr>
          <p:cNvSpPr>
            <a:spLocks xmlns:a="http://schemas.openxmlformats.org/drawingml/2006/main" noGrp="1"/>
          </p:cNvSpPr>
          <p:nvPr/>
        </p:nvSpPr>
        <p:spPr>
          <a:xfrm xmlns:a="http://schemas.openxmlformats.org/drawingml/2006/main">
            <a:off x="514350" y="333375"/>
            <a:ext cx="5810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66624"/>
          </a:bodyPr>
          <a:lstStyle xmlns:a="http://schemas.openxmlformats.org/drawingml/2006/main"/>
          <a:p xmlns:a="http://schemas.openxmlformats.org/drawingml/2006/main">
            <a:pPr algn="l">
              <a:defRPr sz="788" b="1" i="0">
                <a:solidFill>
                  <a:srgbClr val="00E5FF"/>
                </a:solidFill>
                <a:latin typeface="Calibri"/>
                <a:ea typeface="Calibri"/>
                <a:cs typeface="Calibri"/>
              </a:defRPr>
            </a:pPr>
            <a:r>
              <a:rPr sz="788" b="1" i="0">
                <a:solidFill>
                  <a:srgbClr val="00E5FF"/>
                </a:solidFill>
                <a:latin typeface="Calibri"/>
                <a:ea typeface="Calibri"/>
                <a:cs typeface="Calibri"/>
              </a:rPr>
              <a:t>OPERATIONAL INTELLIGENCE  /  ILLUSTRATIVE EXAMPLE</a:t>
            </a:r>
          </a:p>
        </p:txBody>
      </p:sp>
      <p:sp xmlns:a="http://schemas.openxmlformats.org/drawingml/2006/main">
        <p:nvSpPr>
          <p:cNvPr id="43" name="Rectangle 42"/>
          <p:cNvSpPr/>
          <p:nvPr/>
        </p:nvSpPr>
        <p:spPr>
          <a:xfrm>
            <a:off x="514350" y="4096512"/>
            <a:ext cx="8115300" cy="530352"/>
          </a:xfrm>
          <a:prstGeom prst="rect">
            <a:avLst/>
          </a:prstGeom>
          <a:solidFill>
            <a:srgbClr val="252A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44" name="TextBox 43"/>
          <p:cNvSpPr txBox="1"/>
          <p:nvPr/>
        </p:nvSpPr>
        <p:spPr>
          <a:xfrm>
            <a:off x="624078" y="4169664"/>
            <a:ext cx="530352" cy="420624"/>
          </a:xfrm>
          <a:prstGeom prst="rect">
            <a:avLst/>
          </a:prstGeom>
          <a:noFill/>
        </p:spPr>
        <p:txBody>
          <a:bodyPr wrap="none" lIns="0" rIns="0" tIns="0" bIns="0">
            <a:spAutoFit/>
          </a:bodyPr>
          <a:lstStyle/>
          <a:p>
            <a:pPr algn="l"/>
            <a:r>
              <a:rPr sz="750" b="1">
                <a:solidFill>
                  <a:srgbClr val="8DEEFF"/>
                </a:solidFill>
                <a:latin typeface="Calibri"/>
              </a:rPr>
              <a:t>SIGNAL</a:t>
            </a:r>
          </a:p>
        </p:txBody>
      </p:sp>
      <p:sp xmlns:a="http://schemas.openxmlformats.org/drawingml/2006/main">
        <p:nvSpPr>
          <p:cNvPr id="45" name="TextBox 44"/>
          <p:cNvSpPr txBox="1"/>
          <p:nvPr/>
        </p:nvSpPr>
        <p:spPr>
          <a:xfrm>
            <a:off x="1191006" y="4146804"/>
            <a:ext cx="1837944" cy="448056"/>
          </a:xfrm>
          <a:prstGeom prst="rect">
            <a:avLst/>
          </a:prstGeom>
          <a:noFill/>
        </p:spPr>
        <p:txBody>
          <a:bodyPr wrap="square" lIns="0" rIns="0" tIns="0" bIns="0" anchor="ctr">
            <a:spAutoFit/>
          </a:bodyPr>
          <a:lstStyle/>
          <a:p>
            <a:pPr algn="l"/>
            <a:r>
              <a:rPr sz="950" b="1">
                <a:solidFill>
                  <a:srgbClr val="FFFFFF"/>
                </a:solidFill>
                <a:latin typeface="Calibri"/>
              </a:rPr>
              <a:t>Online demand exceeds completions by 120 requests.</a:t>
            </a:r>
          </a:p>
        </p:txBody>
      </p:sp>
      <p:sp xmlns:a="http://schemas.openxmlformats.org/drawingml/2006/main">
        <p:nvSpPr>
          <p:cNvPr id="46" name="Rectangle 45"/>
          <p:cNvSpPr/>
          <p:nvPr/>
        </p:nvSpPr>
        <p:spPr>
          <a:xfrm>
            <a:off x="3102102" y="4197096"/>
            <a:ext cx="9144" cy="329184"/>
          </a:xfrm>
          <a:prstGeom prst="rect">
            <a:avLst/>
          </a:prstGeom>
          <a:solidFill>
            <a:srgbClr val="5960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47" name="TextBox 46"/>
          <p:cNvSpPr txBox="1"/>
          <p:nvPr/>
        </p:nvSpPr>
        <p:spPr>
          <a:xfrm>
            <a:off x="3284982" y="4169664"/>
            <a:ext cx="530352" cy="420624"/>
          </a:xfrm>
          <a:prstGeom prst="rect">
            <a:avLst/>
          </a:prstGeom>
          <a:noFill/>
        </p:spPr>
        <p:txBody>
          <a:bodyPr wrap="none" lIns="0" rIns="0" tIns="0" bIns="0">
            <a:spAutoFit/>
          </a:bodyPr>
          <a:lstStyle/>
          <a:p>
            <a:pPr algn="l"/>
            <a:r>
              <a:rPr sz="750" b="1">
                <a:solidFill>
                  <a:srgbClr val="8DEEFF"/>
                </a:solidFill>
                <a:latin typeface="Calibri"/>
              </a:rPr>
              <a:t>DECISION</a:t>
            </a:r>
          </a:p>
        </p:txBody>
      </p:sp>
      <p:sp xmlns:a="http://schemas.openxmlformats.org/drawingml/2006/main">
        <p:nvSpPr>
          <p:cNvPr id="48" name="TextBox 47"/>
          <p:cNvSpPr txBox="1"/>
          <p:nvPr/>
        </p:nvSpPr>
        <p:spPr>
          <a:xfrm>
            <a:off x="3851910" y="4146804"/>
            <a:ext cx="1764792" cy="448056"/>
          </a:xfrm>
          <a:prstGeom prst="rect">
            <a:avLst/>
          </a:prstGeom>
          <a:noFill/>
        </p:spPr>
        <p:txBody>
          <a:bodyPr wrap="square" lIns="0" rIns="0" tIns="0" bIns="0" anchor="ctr">
            <a:spAutoFit/>
          </a:bodyPr>
          <a:lstStyle/>
          <a:p>
            <a:pPr algn="l"/>
            <a:r>
              <a:rPr sz="950" b="1">
                <a:solidFill>
                  <a:srgbClr val="FFFFFF"/>
                </a:solidFill>
                <a:latin typeface="Calibri"/>
              </a:rPr>
              <a:t>Which channel needs capacity this week?</a:t>
            </a:r>
          </a:p>
        </p:txBody>
      </p:sp>
      <p:sp xmlns:a="http://schemas.openxmlformats.org/drawingml/2006/main">
        <p:nvSpPr>
          <p:cNvPr id="49" name="Rectangle 48"/>
          <p:cNvSpPr/>
          <p:nvPr/>
        </p:nvSpPr>
        <p:spPr>
          <a:xfrm>
            <a:off x="5689854" y="4197096"/>
            <a:ext cx="9144" cy="329184"/>
          </a:xfrm>
          <a:prstGeom prst="rect">
            <a:avLst/>
          </a:prstGeom>
          <a:solidFill>
            <a:srgbClr val="5960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50" name="TextBox 49"/>
          <p:cNvSpPr txBox="1"/>
          <p:nvPr/>
        </p:nvSpPr>
        <p:spPr>
          <a:xfrm>
            <a:off x="5872734" y="4169664"/>
            <a:ext cx="530352" cy="420624"/>
          </a:xfrm>
          <a:prstGeom prst="rect">
            <a:avLst/>
          </a:prstGeom>
          <a:noFill/>
        </p:spPr>
        <p:txBody>
          <a:bodyPr wrap="none" lIns="0" rIns="0" tIns="0" bIns="0">
            <a:spAutoFit/>
          </a:bodyPr>
          <a:lstStyle/>
          <a:p>
            <a:pPr algn="l"/>
            <a:r>
              <a:rPr sz="750" b="1">
                <a:solidFill>
                  <a:srgbClr val="A9D1BE"/>
                </a:solidFill>
                <a:latin typeface="Calibri"/>
              </a:rPr>
              <a:t>RESPONSE</a:t>
            </a:r>
          </a:p>
        </p:txBody>
      </p:sp>
      <p:sp xmlns:a="http://schemas.openxmlformats.org/drawingml/2006/main">
        <p:nvSpPr>
          <p:cNvPr id="51" name="TextBox 50"/>
          <p:cNvSpPr txBox="1"/>
          <p:nvPr/>
        </p:nvSpPr>
        <p:spPr>
          <a:xfrm>
            <a:off x="6439662" y="4146804"/>
            <a:ext cx="2116836" cy="448056"/>
          </a:xfrm>
          <a:prstGeom prst="rect">
            <a:avLst/>
          </a:prstGeom>
          <a:noFill/>
        </p:spPr>
        <p:txBody>
          <a:bodyPr wrap="square" lIns="0" rIns="0" tIns="0" bIns="0" anchor="ctr">
            <a:spAutoFit/>
          </a:bodyPr>
          <a:lstStyle/>
          <a:p>
            <a:pPr algn="l"/>
            <a:r>
              <a:rPr sz="950" b="1">
                <a:solidFill>
                  <a:srgbClr val="FFFFFF"/>
                </a:solidFill>
                <a:latin typeface="Calibri"/>
              </a:rPr>
              <a:t>Shift short-term capacity toward online processing.</a:t>
            </a:r>
          </a:p>
        </p:txBody>
      </p:sp>
    </p:spTree>
    <p:extLst>
      <p:ext uri="{BB962C8B-B14F-4D97-AF65-F5344CB8AC3E}">
        <p14:creationId xmlns:p14="http://schemas.microsoft.com/office/powerpoint/2010/main" val="1486697756"/>
      </p:ext>
    </p:extLst>
  </p:cSld>
</p:sld>
</file>

<file path=ppt/slides/slide10.xml><?xml version="1.0" encoding="utf-8"?>
<p:sld xmlns:p="http://schemas.openxmlformats.org/presentationml/2006/main">
  <p:cSld>
    <p:bg>
      <p:bgPr>
        <a:solidFill xmlns:a="http://schemas.openxmlformats.org/drawingml/2006/main">
          <a:srgbClr val="F5F6F7"/>
        </a:solidFill>
      </p:bgPr>
    </p:bg>
    <p:spTree>
      <p:nvGrpSpPr>
        <p:cNvPr id="1" name=""/>
        <p:cNvGrpSpPr/>
        <p:nvPr/>
      </p:nvGrpSpPr>
      <p:grpSpPr>
        <a:xfrm xmlns:a="http://schemas.openxmlformats.org/drawingml/2006/main"/>
      </p:grpSpPr>
      <p:sp>
        <p:nvSpPr>
          <p:cNvPr id="46" name="">
            <a:extLst xmlns:a="http://schemas.openxmlformats.org/drawingml/2006/main">
              <a:ext uri="{FF2B5EF4-FFF2-40B4-BE49-F238E27FC236}">
                <a16:creationId xmlns:a16="http://schemas.microsoft.com/office/drawing/2014/main" id="{36A5760F-A786-48F9-A701-44ACC421ECD4}"/>
              </a:ext>
            </a:extLst>
          </p:cNvPr>
          <p:cNvSpPr>
            <a:spLocks xmlns:a="http://schemas.openxmlformats.org/drawingml/2006/main" noGrp="1"/>
          </p:cNvSpPr>
          <p:nvPr/>
        </p:nvSpPr>
        <p:spPr>
          <a:xfrm xmlns:a="http://schemas.openxmlformats.org/drawingml/2006/main">
            <a:off x="514350" y="333375"/>
            <a:ext cx="5810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66624"/>
          </a:bodyPr>
          <a:lstStyle xmlns:a="http://schemas.openxmlformats.org/drawingml/2006/main"/>
          <a:p xmlns:a="http://schemas.openxmlformats.org/drawingml/2006/main">
            <a:pPr algn="l">
              <a:defRPr sz="788" b="1" i="0">
                <a:solidFill>
                  <a:srgbClr val="00E5FF"/>
                </a:solidFill>
                <a:latin typeface="Calibri"/>
                <a:ea typeface="Calibri"/>
                <a:cs typeface="Calibri"/>
              </a:defRPr>
            </a:pPr>
            <a:r>
              <a:rPr sz="788" b="1" i="0">
                <a:solidFill>
                  <a:srgbClr val="00E5FF"/>
                </a:solidFill>
                <a:latin typeface="Calibri"/>
                <a:ea typeface="Calibri"/>
                <a:cs typeface="Calibri"/>
              </a:rPr>
              <a:t>OPERATIONAL INTELLIGENCE  /  ILLUSTRATIVE EXAMPLE</a:t>
            </a:r>
          </a:p>
        </p:txBody>
      </p:sp>
      <p:sp>
        <p:nvSpPr>
          <p:cNvPr id="2" name="title">
            <a:extLst xmlns:a="http://schemas.openxmlformats.org/drawingml/2006/main">
              <a:ext uri="{FF2B5EF4-FFF2-40B4-BE49-F238E27FC236}">
                <a16:creationId xmlns:a16="http://schemas.microsoft.com/office/drawing/2014/main" id="{FDA475CC-FA23-4CFF-9A1D-70A418D20465}"/>
              </a:ext>
            </a:extLst>
          </p:cNvPr>
          <p:cNvSpPr>
            <a:spLocks xmlns:a="http://schemas.openxmlformats.org/drawingml/2006/main" noGrp="1"/>
          </p:cNvSpPr>
          <p:nvPr/>
        </p:nvSpPr>
        <p:spPr>
          <a:xfrm xmlns:a="http://schemas.openxmlformats.org/drawingml/2006/main">
            <a:off x="514350" y="561975"/>
            <a:ext cx="8096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118"/>
          </a:bodyPr>
          <a:lstStyle xmlns:a="http://schemas.openxmlformats.org/drawingml/2006/main"/>
          <a:p xmlns:a="http://schemas.openxmlformats.org/drawingml/2006/main">
            <a:pPr algn="l">
              <a:defRPr sz="2550" b="1" i="0">
                <a:solidFill>
                  <a:srgbClr val="242A30"/>
                </a:solidFill>
                <a:latin typeface="Georgia"/>
                <a:ea typeface="Georgia"/>
                <a:cs typeface="Georgia"/>
              </a:defRPr>
            </a:pPr>
            <a:r>
              <a:rPr sz="2550" b="1" i="0">
                <a:solidFill>
                  <a:srgbClr val="242A30"/>
                </a:solidFill>
                <a:latin typeface="Georgia"/>
                <a:ea typeface="Georgia"/>
                <a:cs typeface="Georgia"/>
              </a:rPr>
              <a:t>Document Review Queue</a:t>
            </a:r>
          </a:p>
        </p:txBody>
      </p:sp>
      <p:sp>
        <p:nvSpPr>
          <p:cNvPr id="3" name="">
            <a:extLst xmlns:a="http://schemas.openxmlformats.org/drawingml/2006/main">
              <a:ext uri="{FF2B5EF4-FFF2-40B4-BE49-F238E27FC236}">
                <a16:creationId xmlns:a16="http://schemas.microsoft.com/office/drawing/2014/main" id="{DCC3D5FF-5E60-4C77-B9DA-6502E94A79A9}"/>
              </a:ext>
            </a:extLst>
          </p:cNvPr>
          <p:cNvSpPr>
            <a:spLocks xmlns:a="http://schemas.openxmlformats.org/drawingml/2006/main" noGrp="1"/>
          </p:cNvSpPr>
          <p:nvPr/>
        </p:nvSpPr>
        <p:spPr>
          <a:xfrm xmlns:a="http://schemas.openxmlformats.org/drawingml/2006/main">
            <a:off x="514350" y="1028700"/>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8718"/>
          </a:bodyPr>
          <a:lstStyle xmlns:a="http://schemas.openxmlformats.org/drawingml/2006/main"/>
          <a:p xmlns:a="http://schemas.openxmlformats.org/drawingml/2006/main">
            <a:pPr algn="l">
              <a:defRPr sz="975" b="0" i="1">
                <a:solidFill>
                  <a:srgbClr val="68717A"/>
                </a:solidFill>
                <a:latin typeface="Calibri"/>
                <a:ea typeface="Calibri"/>
                <a:cs typeface="Calibri"/>
              </a:defRPr>
            </a:pPr>
            <a:r>
              <a:rPr sz="975" b="0" i="1">
                <a:solidFill>
                  <a:srgbClr val="68717A"/>
                </a:solidFill>
                <a:latin typeface="Calibri"/>
                <a:ea typeface="Calibri"/>
                <a:cs typeface="Calibri"/>
              </a:rPr>
              <a:t>Shared status definitions make review workload and quality patterns visible.</a:t>
            </a:r>
          </a:p>
        </p:txBody>
      </p:sp>
      <p:sp>
        <p:nvSpPr>
          <p:cNvPr id="4" name="">
            <a:extLst xmlns:a="http://schemas.openxmlformats.org/drawingml/2006/main">
              <a:ext uri="{FF2B5EF4-FFF2-40B4-BE49-F238E27FC236}">
                <a16:creationId xmlns:a16="http://schemas.microsoft.com/office/drawing/2014/main" id="{9AE26BC6-DAA6-4B38-9AC1-164E3DDB1AAB}"/>
              </a:ext>
            </a:extLst>
          </p:cNvPr>
          <p:cNvSpPr>
            <a:spLocks xmlns:a="http://schemas.openxmlformats.org/drawingml/2006/main" noGrp="1"/>
          </p:cNvSpPr>
          <p:nvPr/>
        </p:nvSpPr>
        <p:spPr>
          <a:xfrm xmlns:a="http://schemas.openxmlformats.org/drawingml/2006/main">
            <a:off x="514350" y="4848225"/>
            <a:ext cx="40957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62696"/>
          </a:bodyPr>
          <a:lstStyle xmlns:a="http://schemas.openxmlformats.org/drawingml/2006/main"/>
          <a:p xmlns:a="http://schemas.openxmlformats.org/drawingml/2006/main">
            <a:pPr algn="l">
              <a:defRPr sz="638" b="0" i="0">
                <a:solidFill>
                  <a:srgbClr val="68717A"/>
                </a:solidFill>
                <a:latin typeface="Calibri"/>
                <a:ea typeface="Calibri"/>
                <a:cs typeface="Calibri"/>
              </a:defRPr>
            </a:pPr>
            <a:r>
              <a:rPr sz="638" b="0" i="0">
                <a:solidFill>
                  <a:srgbClr val="68717A"/>
                </a:solidFill>
                <a:latin typeface="Calibri"/>
                <a:ea typeface="Calibri"/>
                <a:cs typeface="Calibri"/>
              </a:rPr>
              <a:t>From Dashboards to Operational Intelligence</a:t>
            </a:r>
          </a:p>
        </p:txBody>
      </p:sp>
      <p:sp>
        <p:nvSpPr>
          <p:cNvPr id="5" name="page-number">
            <a:extLst xmlns:a="http://schemas.openxmlformats.org/drawingml/2006/main">
              <a:ext uri="{FF2B5EF4-FFF2-40B4-BE49-F238E27FC236}">
                <a16:creationId xmlns:a16="http://schemas.microsoft.com/office/drawing/2014/main" id="{65CF5F08-7093-4551-A417-DF60572A1C41}"/>
              </a:ext>
            </a:extLst>
          </p:cNvPr>
          <p:cNvSpPr>
            <a:spLocks xmlns:a="http://schemas.openxmlformats.org/drawingml/2006/main" noGrp="1"/>
          </p:cNvSpPr>
          <p:nvPr/>
        </p:nvSpPr>
        <p:spPr>
          <a:xfrm xmlns:a="http://schemas.openxmlformats.org/drawingml/2006/main">
            <a:off x="8229600" y="4848225"/>
            <a:ext cx="4000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62696"/>
          </a:bodyPr>
          <a:lstStyle xmlns:a="http://schemas.openxmlformats.org/drawingml/2006/main"/>
          <a:p xmlns:a="http://schemas.openxmlformats.org/drawingml/2006/main">
            <a:pPr algn="r">
              <a:defRPr sz="638" b="0" i="0">
                <a:solidFill>
                  <a:srgbClr val="68717A"/>
                </a:solidFill>
                <a:latin typeface="Calibri"/>
                <a:ea typeface="Calibri"/>
                <a:cs typeface="Calibri"/>
              </a:defRPr>
            </a:pPr>
            <a:r>
              <a:rPr sz="638" b="0" i="0">
                <a:solidFill>
                  <a:srgbClr val="68717A"/>
                </a:solidFill>
                <a:latin typeface="Calibri"/>
                <a:ea typeface="Calibri"/>
                <a:cs typeface="Calibri"/>
              </a:rPr>
              <a:t>9</a:t>
            </a:r>
          </a:p>
        </p:txBody>
      </p:sp>
      <p:sp>
        <p:nvSpPr>
          <p:cNvPr id="6" name="">
            <a:extLst xmlns:a="http://schemas.openxmlformats.org/drawingml/2006/main">
              <a:ext uri="{FF2B5EF4-FFF2-40B4-BE49-F238E27FC236}">
                <a16:creationId xmlns:a16="http://schemas.microsoft.com/office/drawing/2014/main" id="{A339D443-A7F8-4E23-8FFC-0A48690D528D}"/>
              </a:ext>
            </a:extLst>
          </p:cNvPr>
          <p:cNvSpPr>
            <a:spLocks xmlns:a="http://schemas.openxmlformats.org/drawingml/2006/main" noGrp="1"/>
          </p:cNvSpPr>
          <p:nvPr/>
        </p:nvSpPr>
        <p:spPr>
          <a:xfrm xmlns:a="http://schemas.openxmlformats.org/drawingml/2006/main">
            <a:off x="6477000" y="4648200"/>
            <a:ext cx="215265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43103"/>
          </a:bodyPr>
          <a:lstStyle xmlns:a="http://schemas.openxmlformats.org/drawingml/2006/main"/>
          <a:p xmlns:a="http://schemas.openxmlformats.org/drawingml/2006/main">
            <a:pPr algn="r">
              <a:defRPr sz="638" b="0" i="1">
                <a:solidFill>
                  <a:srgbClr val="00E5FF"/>
                </a:solidFill>
                <a:latin typeface="Calibri"/>
                <a:ea typeface="Calibri"/>
                <a:cs typeface="Calibri"/>
              </a:defRPr>
            </a:pPr>
            <a:r>
              <a:rPr sz="638" b="0" i="1">
                <a:solidFill>
                  <a:srgbClr val="00E5FF"/>
                </a:solidFill>
                <a:latin typeface="Calibri"/>
                <a:ea typeface="Calibri"/>
                <a:cs typeface="Calibri"/>
              </a:rPr>
              <a:t>Fictional data for illustration only</a:t>
            </a:r>
          </a:p>
        </p:txBody>
      </p:sp>
      <p:sp>
        <p:nvSpPr>
          <p:cNvPr id="7" name="">
            <a:extLst xmlns:a="http://schemas.openxmlformats.org/drawingml/2006/main">
              <a:ext uri="{FF2B5EF4-FFF2-40B4-BE49-F238E27FC236}">
                <a16:creationId xmlns:a16="http://schemas.microsoft.com/office/drawing/2014/main" id="{835B64F0-5F8B-4614-B915-42C13064E505}"/>
              </a:ext>
            </a:extLst>
          </p:cNvPr>
          <p:cNvSpPr>
            <a:spLocks xmlns:a="http://schemas.openxmlformats.org/drawingml/2006/main" noGrp="1"/>
          </p:cNvSpPr>
          <p:nvPr/>
        </p:nvSpPr>
        <p:spPr>
          <a:xfrm xmlns:a="http://schemas.openxmlformats.org/drawingml/2006/main">
            <a:off x="514350" y="1438275"/>
            <a:ext cx="23812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56101"/>
          </a:bodyPr>
          <a:lstStyle xmlns:a="http://schemas.openxmlformats.org/drawingml/2006/main"/>
          <a:p xmlns:a="http://schemas.openxmlformats.org/drawingml/2006/main">
            <a:pPr algn="l">
              <a:defRPr sz="713" b="1" i="0">
                <a:solidFill>
                  <a:srgbClr val="00E5FF"/>
                </a:solidFill>
                <a:latin typeface="Calibri"/>
                <a:ea typeface="Calibri"/>
                <a:cs typeface="Calibri"/>
              </a:defRPr>
            </a:pPr>
            <a:r>
              <a:rPr sz="713" b="1" i="0">
                <a:solidFill>
                  <a:srgbClr val="00E5FF"/>
                </a:solidFill>
                <a:latin typeface="Calibri"/>
                <a:ea typeface="Calibri"/>
                <a:cs typeface="Calibri"/>
              </a:rPr>
              <a:t>STATUS DISTRIBUTION</a:t>
            </a:r>
          </a:p>
        </p:txBody>
      </p:sp>
      <p:graphicFrame>
        <p:nvGraphicFramePr>
          <p:cNvPr id="53" name="Chart"/>
          <p:cNvGraphicFramePr/>
          <p:nvPr/>
        </p:nvGraphicFramePr>
        <p:xfrm>
          <a:off xmlns:a="http://schemas.openxmlformats.org/drawingml/2006/main" x="457200" y="1609725"/>
          <a:ext xmlns:a="http://schemas.openxmlformats.org/drawingml/2006/main" cx="3181350" cy="2324100"/>
        </p:xfrm>
        <a:graphic xmlns:a="http://schemas.openxmlformats.org/drawingml/2006/main">
          <a:graphicData uri="http://schemas.openxmlformats.org/drawingml/2006/chart">
            <c:chart xmlns:r="http://schemas.openxmlformats.org/officeDocument/2006/relationships" xmlns:c="http://schemas.openxmlformats.org/drawingml/2006/chart" r:id="Rc4d5f1a082d5487e"/>
          </a:graphicData>
        </a:graphic>
      </p:graphicFrame>
      <p:sp>
        <p:nvSpPr>
          <p:cNvPr id="9" name="">
            <a:extLst xmlns:a="http://schemas.openxmlformats.org/drawingml/2006/main">
              <a:ext uri="{FF2B5EF4-FFF2-40B4-BE49-F238E27FC236}">
                <a16:creationId xmlns:a16="http://schemas.microsoft.com/office/drawing/2014/main" id="{27FD8D17-92FA-4D72-AF4F-A3FC3FD604F0}"/>
              </a:ext>
            </a:extLst>
          </p:cNvPr>
          <p:cNvSpPr>
            <a:spLocks xmlns:a="http://schemas.openxmlformats.org/drawingml/2006/main" noGrp="1"/>
          </p:cNvSpPr>
          <p:nvPr/>
        </p:nvSpPr>
        <p:spPr>
          <a:xfrm xmlns:a="http://schemas.openxmlformats.org/drawingml/2006/main">
            <a:off x="1323975" y="2428875"/>
            <a:ext cx="1447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1905"/>
          </a:bodyPr>
          <a:lstStyle xmlns:a="http://schemas.openxmlformats.org/drawingml/2006/main"/>
          <a:p xmlns:a="http://schemas.openxmlformats.org/drawingml/2006/main">
            <a:pPr algn="ctr">
              <a:defRPr sz="2625" b="1" i="0">
                <a:solidFill>
                  <a:srgbClr val="315C78"/>
                </a:solidFill>
                <a:latin typeface="Calibri"/>
                <a:ea typeface="Calibri"/>
                <a:cs typeface="Calibri"/>
              </a:defRPr>
            </a:pPr>
            <a:r>
              <a:rPr sz="2625" b="1" i="0">
                <a:solidFill>
                  <a:srgbClr val="315C78"/>
                </a:solidFill>
                <a:latin typeface="Calibri"/>
                <a:ea typeface="Calibri"/>
                <a:cs typeface="Calibri"/>
              </a:rPr>
              <a:t>91%</a:t>
            </a:r>
          </a:p>
        </p:txBody>
      </p:sp>
      <p:sp>
        <p:nvSpPr>
          <p:cNvPr id="10" name="">
            <a:extLst xmlns:a="http://schemas.openxmlformats.org/drawingml/2006/main">
              <a:ext uri="{FF2B5EF4-FFF2-40B4-BE49-F238E27FC236}">
                <a16:creationId xmlns:a16="http://schemas.microsoft.com/office/drawing/2014/main" id="{A06A87F8-E0F1-42BD-B4CF-94552C98E193}"/>
              </a:ext>
            </a:extLst>
          </p:cNvPr>
          <p:cNvSpPr>
            <a:spLocks xmlns:a="http://schemas.openxmlformats.org/drawingml/2006/main" noGrp="1"/>
          </p:cNvSpPr>
          <p:nvPr/>
        </p:nvSpPr>
        <p:spPr>
          <a:xfrm xmlns:a="http://schemas.openxmlformats.org/drawingml/2006/main">
            <a:off x="1323975" y="2819400"/>
            <a:ext cx="14478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65278"/>
          </a:bodyPr>
          <a:lstStyle xmlns:a="http://schemas.openxmlformats.org/drawingml/2006/main"/>
          <a:p xmlns:a="http://schemas.openxmlformats.org/drawingml/2006/main">
            <a:pPr algn="ctr">
              <a:defRPr sz="900" b="0" i="0">
                <a:solidFill>
                  <a:srgbClr val="68717A"/>
                </a:solidFill>
                <a:latin typeface="Calibri"/>
                <a:ea typeface="Calibri"/>
                <a:cs typeface="Calibri"/>
              </a:defRPr>
            </a:pPr>
            <a:r>
              <a:rPr sz="900" b="0" i="0">
                <a:solidFill>
                  <a:srgbClr val="68717A"/>
                </a:solidFill>
                <a:latin typeface="Calibri"/>
                <a:ea typeface="Calibri"/>
                <a:cs typeface="Calibri"/>
              </a:rPr>
              <a:t>accepted</a:t>
            </a:r>
          </a:p>
        </p:txBody>
      </p:sp>
      <p:sp>
        <p:nvSpPr>
          <p:cNvPr id="11" name="">
            <a:extLst xmlns:a="http://schemas.openxmlformats.org/drawingml/2006/main">
              <a:ext uri="{FF2B5EF4-FFF2-40B4-BE49-F238E27FC236}">
                <a16:creationId xmlns:a16="http://schemas.microsoft.com/office/drawing/2014/main" id="{36999B6C-4892-4B0B-A4D6-7B50E1302106}"/>
              </a:ext>
            </a:extLst>
          </p:cNvPr>
          <p:cNvSpPr>
            <a:spLocks xmlns:a="http://schemas.openxmlformats.org/drawingml/2006/main" noGrp="1"/>
          </p:cNvSpPr>
          <p:nvPr/>
        </p:nvSpPr>
        <p:spPr>
          <a:xfrm xmlns:a="http://schemas.openxmlformats.org/drawingml/2006/main">
            <a:off x="4000500" y="1438275"/>
            <a:ext cx="1952625"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56101"/>
          </a:bodyPr>
          <a:lstStyle xmlns:a="http://schemas.openxmlformats.org/drawingml/2006/main"/>
          <a:p xmlns:a="http://schemas.openxmlformats.org/drawingml/2006/main">
            <a:pPr algn="l">
              <a:defRPr sz="713" b="1" i="0">
                <a:solidFill>
                  <a:srgbClr val="00E5FF"/>
                </a:solidFill>
                <a:latin typeface="Calibri"/>
                <a:ea typeface="Calibri"/>
                <a:cs typeface="Calibri"/>
              </a:defRPr>
            </a:pPr>
            <a:r>
              <a:rPr sz="713" b="1" i="0">
                <a:solidFill>
                  <a:srgbClr val="00E5FF"/>
                </a:solidFill>
                <a:latin typeface="Calibri"/>
                <a:ea typeface="Calibri"/>
                <a:cs typeface="Calibri"/>
              </a:rPr>
              <a:t>10,000 RECEIVED</a:t>
            </a:r>
          </a:p>
        </p:txBody>
      </p:sp>
      <p:sp>
        <p:nvSpPr>
          <p:cNvPr id="12" name="">
            <a:extLst xmlns:a="http://schemas.openxmlformats.org/drawingml/2006/main">
              <a:ext uri="{FF2B5EF4-FFF2-40B4-BE49-F238E27FC236}">
                <a16:creationId xmlns:a16="http://schemas.microsoft.com/office/drawing/2014/main" id="{4423E3A0-AE11-4695-80FC-1A332BD9AC67}"/>
              </a:ext>
            </a:extLst>
          </p:cNvPr>
          <p:cNvSpPr>
            <a:spLocks xmlns:a="http://schemas.openxmlformats.org/drawingml/2006/main" noGrp="1"/>
          </p:cNvSpPr>
          <p:nvPr/>
        </p:nvSpPr>
        <p:spPr>
          <a:xfrm xmlns:a="http://schemas.openxmlformats.org/drawingml/2006/main">
            <a:off x="4000500" y="1752600"/>
            <a:ext cx="161925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40741"/>
          </a:bodyPr>
          <a:lstStyle xmlns:a="http://schemas.openxmlformats.org/drawingml/2006/main"/>
          <a:p xmlns:a="http://schemas.openxmlformats.org/drawingml/2006/main">
            <a:pPr algn="l">
              <a:defRPr sz="675" b="1" i="0">
                <a:solidFill>
                  <a:srgbClr val="68717A"/>
                </a:solidFill>
                <a:latin typeface="Calibri"/>
                <a:ea typeface="Calibri"/>
                <a:cs typeface="Calibri"/>
              </a:defRPr>
            </a:pPr>
            <a:r>
              <a:rPr sz="675" b="1" i="0">
                <a:solidFill>
                  <a:srgbClr val="68717A"/>
                </a:solidFill>
                <a:latin typeface="Calibri"/>
                <a:ea typeface="Calibri"/>
                <a:cs typeface="Calibri"/>
              </a:rPr>
              <a:t>STATUS</a:t>
            </a:r>
          </a:p>
        </p:txBody>
      </p:sp>
      <p:sp>
        <p:nvSpPr>
          <p:cNvPr id="13" name="">
            <a:extLst xmlns:a="http://schemas.openxmlformats.org/drawingml/2006/main">
              <a:ext uri="{FF2B5EF4-FFF2-40B4-BE49-F238E27FC236}">
                <a16:creationId xmlns:a16="http://schemas.microsoft.com/office/drawing/2014/main" id="{DA39EDA7-551B-4450-A008-E62B26E689CC}"/>
              </a:ext>
            </a:extLst>
          </p:cNvPr>
          <p:cNvSpPr>
            <a:spLocks xmlns:a="http://schemas.openxmlformats.org/drawingml/2006/main" noGrp="1"/>
          </p:cNvSpPr>
          <p:nvPr/>
        </p:nvSpPr>
        <p:spPr>
          <a:xfrm xmlns:a="http://schemas.openxmlformats.org/drawingml/2006/main">
            <a:off x="6858000" y="1752600"/>
            <a:ext cx="762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40741"/>
          </a:bodyPr>
          <a:lstStyle xmlns:a="http://schemas.openxmlformats.org/drawingml/2006/main"/>
          <a:p xmlns:a="http://schemas.openxmlformats.org/drawingml/2006/main">
            <a:pPr algn="r">
              <a:defRPr sz="675" b="1" i="0">
                <a:solidFill>
                  <a:srgbClr val="68717A"/>
                </a:solidFill>
                <a:latin typeface="Calibri"/>
                <a:ea typeface="Calibri"/>
                <a:cs typeface="Calibri"/>
              </a:defRPr>
            </a:pPr>
            <a:r>
              <a:rPr sz="675" b="1" i="0">
                <a:solidFill>
                  <a:srgbClr val="68717A"/>
                </a:solidFill>
                <a:latin typeface="Calibri"/>
                <a:ea typeface="Calibri"/>
                <a:cs typeface="Calibri"/>
              </a:rPr>
              <a:t>RECORDS</a:t>
            </a:r>
          </a:p>
        </p:txBody>
      </p:sp>
      <p:sp>
        <p:nvSpPr>
          <p:cNvPr id="14" name="">
            <a:extLst xmlns:a="http://schemas.openxmlformats.org/drawingml/2006/main">
              <a:ext uri="{FF2B5EF4-FFF2-40B4-BE49-F238E27FC236}">
                <a16:creationId xmlns:a16="http://schemas.microsoft.com/office/drawing/2014/main" id="{EB906019-723A-42D8-9AA5-5E5ED2E9745A}"/>
              </a:ext>
            </a:extLst>
          </p:cNvPr>
          <p:cNvSpPr>
            <a:spLocks xmlns:a="http://schemas.openxmlformats.org/drawingml/2006/main" noGrp="1"/>
          </p:cNvSpPr>
          <p:nvPr/>
        </p:nvSpPr>
        <p:spPr>
          <a:xfrm xmlns:a="http://schemas.openxmlformats.org/drawingml/2006/main">
            <a:off x="7734300" y="1752600"/>
            <a:ext cx="6953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40741"/>
          </a:bodyPr>
          <a:lstStyle xmlns:a="http://schemas.openxmlformats.org/drawingml/2006/main"/>
          <a:p xmlns:a="http://schemas.openxmlformats.org/drawingml/2006/main">
            <a:pPr algn="r">
              <a:defRPr sz="675" b="1" i="0">
                <a:solidFill>
                  <a:srgbClr val="68717A"/>
                </a:solidFill>
                <a:latin typeface="Calibri"/>
                <a:ea typeface="Calibri"/>
                <a:cs typeface="Calibri"/>
              </a:defRPr>
            </a:pPr>
            <a:r>
              <a:rPr sz="675" b="1" i="0">
                <a:solidFill>
                  <a:srgbClr val="68717A"/>
                </a:solidFill>
                <a:latin typeface="Calibri"/>
                <a:ea typeface="Calibri"/>
                <a:cs typeface="Calibri"/>
              </a:rPr>
              <a:t>SHARE</a:t>
            </a:r>
          </a:p>
        </p:txBody>
      </p:sp>
      <p:sp>
        <p:nvSpPr>
          <p:cNvPr id="15" name="">
            <a:extLst xmlns:a="http://schemas.openxmlformats.org/drawingml/2006/main">
              <a:ext uri="{FF2B5EF4-FFF2-40B4-BE49-F238E27FC236}">
                <a16:creationId xmlns:a16="http://schemas.microsoft.com/office/drawing/2014/main" id="{DC17447C-14EE-4EF0-B9AA-D5DDDF63D910}"/>
              </a:ext>
            </a:extLst>
          </p:cNvPr>
          <p:cNvSpPr>
            <a:spLocks xmlns:a="http://schemas.openxmlformats.org/drawingml/2006/main" noGrp="1"/>
          </p:cNvSpPr>
          <p:nvPr/>
        </p:nvSpPr>
        <p:spPr>
          <a:xfrm xmlns:a="http://schemas.openxmlformats.org/drawingml/2006/main">
            <a:off x="4000500" y="2019300"/>
            <a:ext cx="66675" cy="190500"/>
          </a:xfrm>
          <a:prstGeom xmlns:a="http://schemas.openxmlformats.org/drawingml/2006/main" prst="rect">
            <a:avLst/>
          </a:prstGeom>
          <a:solidFill xmlns:a="http://schemas.openxmlformats.org/drawingml/2006/main">
            <a:srgbClr val="315C78"/>
          </a:solidFill>
          <a:ln xmlns:a="http://schemas.openxmlformats.org/drawingml/2006/main" w="0">
            <a:solidFill>
              <a:srgbClr val="315C78"/>
            </a:solidFill>
            <a:prstDash val="solid"/>
          </a:ln>
        </p:spPr>
      </p:sp>
      <p:sp>
        <p:nvSpPr>
          <p:cNvPr id="16" name="">
            <a:extLst xmlns:a="http://schemas.openxmlformats.org/drawingml/2006/main">
              <a:ext uri="{FF2B5EF4-FFF2-40B4-BE49-F238E27FC236}">
                <a16:creationId xmlns:a16="http://schemas.microsoft.com/office/drawing/2014/main" id="{B5E99BD2-CDB1-4160-B766-7BDD4FE83D9D}"/>
              </a:ext>
            </a:extLst>
          </p:cNvPr>
          <p:cNvSpPr>
            <a:spLocks xmlns:a="http://schemas.openxmlformats.org/drawingml/2006/main" noGrp="1"/>
          </p:cNvSpPr>
          <p:nvPr/>
        </p:nvSpPr>
        <p:spPr>
          <a:xfrm xmlns:a="http://schemas.openxmlformats.org/drawingml/2006/main">
            <a:off x="4191000" y="1971675"/>
            <a:ext cx="209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088" b="1" i="0">
                <a:solidFill>
                  <a:srgbClr val="242A30"/>
                </a:solidFill>
                <a:latin typeface="Calibri"/>
                <a:ea typeface="Calibri"/>
                <a:cs typeface="Calibri"/>
              </a:defRPr>
            </a:pPr>
            <a:r>
              <a:rPr sz="1088" b="1" i="0">
                <a:solidFill>
                  <a:srgbClr val="242A30"/>
                </a:solidFill>
                <a:latin typeface="Calibri"/>
                <a:ea typeface="Calibri"/>
                <a:cs typeface="Calibri"/>
              </a:rPr>
              <a:t>Accepted</a:t>
            </a:r>
          </a:p>
        </p:txBody>
      </p:sp>
      <p:sp>
        <p:nvSpPr>
          <p:cNvPr id="17" name="">
            <a:extLst xmlns:a="http://schemas.openxmlformats.org/drawingml/2006/main">
              <a:ext uri="{FF2B5EF4-FFF2-40B4-BE49-F238E27FC236}">
                <a16:creationId xmlns:a16="http://schemas.microsoft.com/office/drawing/2014/main" id="{335E9C01-07D3-40FC-928D-F5066E371FB9}"/>
              </a:ext>
            </a:extLst>
          </p:cNvPr>
          <p:cNvSpPr>
            <a:spLocks xmlns:a="http://schemas.openxmlformats.org/drawingml/2006/main" noGrp="1"/>
          </p:cNvSpPr>
          <p:nvPr/>
        </p:nvSpPr>
        <p:spPr>
          <a:xfrm xmlns:a="http://schemas.openxmlformats.org/drawingml/2006/main">
            <a:off x="6667500" y="1971675"/>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r">
              <a:defRPr sz="1088" b="1" i="0">
                <a:solidFill>
                  <a:srgbClr val="242A30"/>
                </a:solidFill>
                <a:latin typeface="Calibri"/>
                <a:ea typeface="Calibri"/>
                <a:cs typeface="Calibri"/>
              </a:defRPr>
            </a:pPr>
            <a:r>
              <a:rPr sz="1088" b="1" i="0">
                <a:solidFill>
                  <a:srgbClr val="242A30"/>
                </a:solidFill>
                <a:latin typeface="Calibri"/>
                <a:ea typeface="Calibri"/>
                <a:cs typeface="Calibri"/>
              </a:rPr>
              <a:t>9,100</a:t>
            </a:r>
          </a:p>
        </p:txBody>
      </p:sp>
      <p:sp>
        <p:nvSpPr>
          <p:cNvPr id="18" name="">
            <a:extLst xmlns:a="http://schemas.openxmlformats.org/drawingml/2006/main">
              <a:ext uri="{FF2B5EF4-FFF2-40B4-BE49-F238E27FC236}">
                <a16:creationId xmlns:a16="http://schemas.microsoft.com/office/drawing/2014/main" id="{036F0FC8-A188-438F-8C01-39259E96A61E}"/>
              </a:ext>
            </a:extLst>
          </p:cNvPr>
          <p:cNvSpPr>
            <a:spLocks xmlns:a="http://schemas.openxmlformats.org/drawingml/2006/main" noGrp="1"/>
          </p:cNvSpPr>
          <p:nvPr/>
        </p:nvSpPr>
        <p:spPr>
          <a:xfrm xmlns:a="http://schemas.openxmlformats.org/drawingml/2006/main">
            <a:off x="7715250" y="1971675"/>
            <a:ext cx="71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r">
              <a:defRPr sz="1088" b="0" i="0">
                <a:solidFill>
                  <a:srgbClr val="68717A"/>
                </a:solidFill>
                <a:latin typeface="Calibri"/>
                <a:ea typeface="Calibri"/>
                <a:cs typeface="Calibri"/>
              </a:defRPr>
            </a:pPr>
            <a:r>
              <a:rPr sz="1088" b="0" i="0">
                <a:solidFill>
                  <a:srgbClr val="68717A"/>
                </a:solidFill>
                <a:latin typeface="Calibri"/>
                <a:ea typeface="Calibri"/>
                <a:cs typeface="Calibri"/>
              </a:rPr>
              <a:t>91.0%</a:t>
            </a:r>
          </a:p>
        </p:txBody>
      </p:sp>
      <p:sp>
        <p:nvSpPr>
          <p:cNvPr id="19" name="">
            <a:extLst xmlns:a="http://schemas.openxmlformats.org/drawingml/2006/main">
              <a:ext uri="{FF2B5EF4-FFF2-40B4-BE49-F238E27FC236}">
                <a16:creationId xmlns:a16="http://schemas.microsoft.com/office/drawing/2014/main" id="{34828B15-A0C9-40F7-8BDA-81B440D99728}"/>
              </a:ext>
            </a:extLst>
          </p:cNvPr>
          <p:cNvSpPr>
            <a:spLocks xmlns:a="http://schemas.openxmlformats.org/drawingml/2006/main" noGrp="1"/>
          </p:cNvSpPr>
          <p:nvPr/>
        </p:nvSpPr>
        <p:spPr>
          <a:xfrm xmlns:a="http://schemas.openxmlformats.org/drawingml/2006/main">
            <a:off x="4191000" y="2266950"/>
            <a:ext cx="4238625" cy="9525"/>
          </a:xfrm>
          <a:prstGeom xmlns:a="http://schemas.openxmlformats.org/drawingml/2006/main" prst="rect">
            <a:avLst/>
          </a:prstGeom>
          <a:solidFill xmlns:a="http://schemas.openxmlformats.org/drawingml/2006/main">
            <a:srgbClr val="D9DEE2"/>
          </a:solidFill>
          <a:ln xmlns:a="http://schemas.openxmlformats.org/drawingml/2006/main" w="0">
            <a:solidFill>
              <a:srgbClr val="D9DEE2"/>
            </a:solidFill>
            <a:prstDash val="solid"/>
          </a:ln>
        </p:spPr>
      </p:sp>
      <p:sp>
        <p:nvSpPr>
          <p:cNvPr id="20" name="">
            <a:extLst xmlns:a="http://schemas.openxmlformats.org/drawingml/2006/main">
              <a:ext uri="{FF2B5EF4-FFF2-40B4-BE49-F238E27FC236}">
                <a16:creationId xmlns:a16="http://schemas.microsoft.com/office/drawing/2014/main" id="{96FB7EEE-DD25-476E-8935-4E3DB843A810}"/>
              </a:ext>
            </a:extLst>
          </p:cNvPr>
          <p:cNvSpPr>
            <a:spLocks xmlns:a="http://schemas.openxmlformats.org/drawingml/2006/main" noGrp="1"/>
          </p:cNvSpPr>
          <p:nvPr/>
        </p:nvSpPr>
        <p:spPr>
          <a:xfrm xmlns:a="http://schemas.openxmlformats.org/drawingml/2006/main">
            <a:off x="4000500" y="2371725"/>
            <a:ext cx="66675" cy="190500"/>
          </a:xfrm>
          <a:prstGeom xmlns:a="http://schemas.openxmlformats.org/drawingml/2006/main" prst="rect">
            <a:avLst/>
          </a:prstGeom>
          <a:solidFill xmlns:a="http://schemas.openxmlformats.org/drawingml/2006/main">
            <a:srgbClr val="D96B7A"/>
          </a:solidFill>
          <a:ln xmlns:a="http://schemas.openxmlformats.org/drawingml/2006/main" w="0">
            <a:solidFill>
              <a:srgbClr val="D96B7A"/>
            </a:solidFill>
            <a:prstDash val="solid"/>
          </a:ln>
        </p:spPr>
      </p:sp>
      <p:sp>
        <p:nvSpPr>
          <p:cNvPr id="21" name="">
            <a:extLst xmlns:a="http://schemas.openxmlformats.org/drawingml/2006/main">
              <a:ext uri="{FF2B5EF4-FFF2-40B4-BE49-F238E27FC236}">
                <a16:creationId xmlns:a16="http://schemas.microsoft.com/office/drawing/2014/main" id="{20C1F78C-C967-4AE7-AA37-A4FD90FFFEB3}"/>
              </a:ext>
            </a:extLst>
          </p:cNvPr>
          <p:cNvSpPr>
            <a:spLocks xmlns:a="http://schemas.openxmlformats.org/drawingml/2006/main" noGrp="1"/>
          </p:cNvSpPr>
          <p:nvPr/>
        </p:nvSpPr>
        <p:spPr>
          <a:xfrm xmlns:a="http://schemas.openxmlformats.org/drawingml/2006/main">
            <a:off x="4191000" y="2324100"/>
            <a:ext cx="209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088" b="0" i="0">
                <a:solidFill>
                  <a:srgbClr val="242A30"/>
                </a:solidFill>
                <a:latin typeface="Calibri"/>
                <a:ea typeface="Calibri"/>
                <a:cs typeface="Calibri"/>
              </a:defRPr>
            </a:pPr>
            <a:r>
              <a:rPr sz="1088" b="0" i="0">
                <a:solidFill>
                  <a:srgbClr val="242A30"/>
                </a:solidFill>
                <a:latin typeface="Calibri"/>
                <a:ea typeface="Calibri"/>
                <a:cs typeface="Calibri"/>
              </a:rPr>
              <a:t>Needs review</a:t>
            </a:r>
          </a:p>
        </p:txBody>
      </p:sp>
      <p:sp>
        <p:nvSpPr>
          <p:cNvPr id="22" name="">
            <a:extLst xmlns:a="http://schemas.openxmlformats.org/drawingml/2006/main">
              <a:ext uri="{FF2B5EF4-FFF2-40B4-BE49-F238E27FC236}">
                <a16:creationId xmlns:a16="http://schemas.microsoft.com/office/drawing/2014/main" id="{A8922FF4-F021-482F-BB73-BA951D6E37E2}"/>
              </a:ext>
            </a:extLst>
          </p:cNvPr>
          <p:cNvSpPr>
            <a:spLocks xmlns:a="http://schemas.openxmlformats.org/drawingml/2006/main" noGrp="1"/>
          </p:cNvSpPr>
          <p:nvPr/>
        </p:nvSpPr>
        <p:spPr>
          <a:xfrm xmlns:a="http://schemas.openxmlformats.org/drawingml/2006/main">
            <a:off x="6667500" y="23241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r">
              <a:defRPr sz="1088" b="1" i="0">
                <a:solidFill>
                  <a:srgbClr val="242A30"/>
                </a:solidFill>
                <a:latin typeface="Calibri"/>
                <a:ea typeface="Calibri"/>
                <a:cs typeface="Calibri"/>
              </a:defRPr>
            </a:pPr>
            <a:r>
              <a:rPr sz="1088" b="1" i="0">
                <a:solidFill>
                  <a:srgbClr val="242A30"/>
                </a:solidFill>
                <a:latin typeface="Calibri"/>
                <a:ea typeface="Calibri"/>
                <a:cs typeface="Calibri"/>
              </a:rPr>
              <a:t>500</a:t>
            </a:r>
          </a:p>
        </p:txBody>
      </p:sp>
      <p:sp>
        <p:nvSpPr>
          <p:cNvPr id="23" name="">
            <a:extLst xmlns:a="http://schemas.openxmlformats.org/drawingml/2006/main">
              <a:ext uri="{FF2B5EF4-FFF2-40B4-BE49-F238E27FC236}">
                <a16:creationId xmlns:a16="http://schemas.microsoft.com/office/drawing/2014/main" id="{CF6DC051-DEBE-4CD4-9AE1-97A97382E83E}"/>
              </a:ext>
            </a:extLst>
          </p:cNvPr>
          <p:cNvSpPr>
            <a:spLocks xmlns:a="http://schemas.openxmlformats.org/drawingml/2006/main" noGrp="1"/>
          </p:cNvSpPr>
          <p:nvPr/>
        </p:nvSpPr>
        <p:spPr>
          <a:xfrm xmlns:a="http://schemas.openxmlformats.org/drawingml/2006/main">
            <a:off x="7715250" y="2324100"/>
            <a:ext cx="71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r">
              <a:defRPr sz="1088" b="0" i="0">
                <a:solidFill>
                  <a:srgbClr val="68717A"/>
                </a:solidFill>
                <a:latin typeface="Calibri"/>
                <a:ea typeface="Calibri"/>
                <a:cs typeface="Calibri"/>
              </a:defRPr>
            </a:pPr>
            <a:r>
              <a:rPr sz="1088" b="0" i="0">
                <a:solidFill>
                  <a:srgbClr val="68717A"/>
                </a:solidFill>
                <a:latin typeface="Calibri"/>
                <a:ea typeface="Calibri"/>
                <a:cs typeface="Calibri"/>
              </a:rPr>
              <a:t>5.0%</a:t>
            </a:r>
          </a:p>
        </p:txBody>
      </p:sp>
      <p:sp>
        <p:nvSpPr>
          <p:cNvPr id="24" name="">
            <a:extLst xmlns:a="http://schemas.openxmlformats.org/drawingml/2006/main">
              <a:ext uri="{FF2B5EF4-FFF2-40B4-BE49-F238E27FC236}">
                <a16:creationId xmlns:a16="http://schemas.microsoft.com/office/drawing/2014/main" id="{754B9F33-80B7-4763-8933-3763A5DDAD9D}"/>
              </a:ext>
            </a:extLst>
          </p:cNvPr>
          <p:cNvSpPr>
            <a:spLocks xmlns:a="http://schemas.openxmlformats.org/drawingml/2006/main" noGrp="1"/>
          </p:cNvSpPr>
          <p:nvPr/>
        </p:nvSpPr>
        <p:spPr>
          <a:xfrm xmlns:a="http://schemas.openxmlformats.org/drawingml/2006/main">
            <a:off x="4191000" y="2619375"/>
            <a:ext cx="4238625" cy="9525"/>
          </a:xfrm>
          <a:prstGeom xmlns:a="http://schemas.openxmlformats.org/drawingml/2006/main" prst="rect">
            <a:avLst/>
          </a:prstGeom>
          <a:solidFill xmlns:a="http://schemas.openxmlformats.org/drawingml/2006/main">
            <a:srgbClr val="D9DEE2"/>
          </a:solidFill>
          <a:ln xmlns:a="http://schemas.openxmlformats.org/drawingml/2006/main" w="0">
            <a:solidFill>
              <a:srgbClr val="D9DEE2"/>
            </a:solidFill>
            <a:prstDash val="solid"/>
          </a:ln>
        </p:spPr>
      </p:sp>
      <p:sp>
        <p:nvSpPr>
          <p:cNvPr id="25" name="">
            <a:extLst xmlns:a="http://schemas.openxmlformats.org/drawingml/2006/main">
              <a:ext uri="{FF2B5EF4-FFF2-40B4-BE49-F238E27FC236}">
                <a16:creationId xmlns:a16="http://schemas.microsoft.com/office/drawing/2014/main" id="{BDC04A3E-78A7-47AF-9D86-62C5A65C773D}"/>
              </a:ext>
            </a:extLst>
          </p:cNvPr>
          <p:cNvSpPr>
            <a:spLocks xmlns:a="http://schemas.openxmlformats.org/drawingml/2006/main" noGrp="1"/>
          </p:cNvSpPr>
          <p:nvPr/>
        </p:nvSpPr>
        <p:spPr>
          <a:xfrm xmlns:a="http://schemas.openxmlformats.org/drawingml/2006/main">
            <a:off x="4000500" y="2724150"/>
            <a:ext cx="66675" cy="190500"/>
          </a:xfrm>
          <a:prstGeom xmlns:a="http://schemas.openxmlformats.org/drawingml/2006/main" prst="rect">
            <a:avLst/>
          </a:prstGeom>
          <a:solidFill xmlns:a="http://schemas.openxmlformats.org/drawingml/2006/main">
            <a:srgbClr val="3F7F62"/>
          </a:solidFill>
          <a:ln xmlns:a="http://schemas.openxmlformats.org/drawingml/2006/main" w="0">
            <a:solidFill>
              <a:srgbClr val="3F7F62"/>
            </a:solidFill>
            <a:prstDash val="solid"/>
          </a:ln>
        </p:spPr>
      </p:sp>
      <p:sp>
        <p:nvSpPr>
          <p:cNvPr id="26" name="">
            <a:extLst xmlns:a="http://schemas.openxmlformats.org/drawingml/2006/main">
              <a:ext uri="{FF2B5EF4-FFF2-40B4-BE49-F238E27FC236}">
                <a16:creationId xmlns:a16="http://schemas.microsoft.com/office/drawing/2014/main" id="{E0EBB301-597E-40EC-A79C-EF74F935EAD0}"/>
              </a:ext>
            </a:extLst>
          </p:cNvPr>
          <p:cNvSpPr>
            <a:spLocks xmlns:a="http://schemas.openxmlformats.org/drawingml/2006/main" noGrp="1"/>
          </p:cNvSpPr>
          <p:nvPr/>
        </p:nvSpPr>
        <p:spPr>
          <a:xfrm xmlns:a="http://schemas.openxmlformats.org/drawingml/2006/main">
            <a:off x="4191000" y="2676525"/>
            <a:ext cx="209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088" b="0" i="0">
                <a:solidFill>
                  <a:srgbClr val="242A30"/>
                </a:solidFill>
                <a:latin typeface="Calibri"/>
                <a:ea typeface="Calibri"/>
                <a:cs typeface="Calibri"/>
              </a:defRPr>
            </a:pPr>
            <a:r>
              <a:rPr sz="1088" b="0" i="0">
                <a:solidFill>
                  <a:srgbClr val="242A30"/>
                </a:solidFill>
                <a:latin typeface="Calibri"/>
                <a:ea typeface="Calibri"/>
                <a:cs typeface="Calibri"/>
              </a:rPr>
              <a:t>No review required</a:t>
            </a:r>
          </a:p>
        </p:txBody>
      </p:sp>
      <p:sp>
        <p:nvSpPr>
          <p:cNvPr id="27" name="">
            <a:extLst xmlns:a="http://schemas.openxmlformats.org/drawingml/2006/main">
              <a:ext uri="{FF2B5EF4-FFF2-40B4-BE49-F238E27FC236}">
                <a16:creationId xmlns:a16="http://schemas.microsoft.com/office/drawing/2014/main" id="{A7381B73-F1CC-4D16-9907-8E9DCF83B610}"/>
              </a:ext>
            </a:extLst>
          </p:cNvPr>
          <p:cNvSpPr>
            <a:spLocks xmlns:a="http://schemas.openxmlformats.org/drawingml/2006/main" noGrp="1"/>
          </p:cNvSpPr>
          <p:nvPr/>
        </p:nvSpPr>
        <p:spPr>
          <a:xfrm xmlns:a="http://schemas.openxmlformats.org/drawingml/2006/main">
            <a:off x="6667500" y="2676525"/>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r">
              <a:defRPr sz="1088" b="1" i="0">
                <a:solidFill>
                  <a:srgbClr val="242A30"/>
                </a:solidFill>
                <a:latin typeface="Calibri"/>
                <a:ea typeface="Calibri"/>
                <a:cs typeface="Calibri"/>
              </a:defRPr>
            </a:pPr>
            <a:r>
              <a:rPr sz="1088" b="1" i="0">
                <a:solidFill>
                  <a:srgbClr val="242A30"/>
                </a:solidFill>
                <a:latin typeface="Calibri"/>
                <a:ea typeface="Calibri"/>
                <a:cs typeface="Calibri"/>
              </a:rPr>
              <a:t>250</a:t>
            </a:r>
          </a:p>
        </p:txBody>
      </p:sp>
      <p:sp>
        <p:nvSpPr>
          <p:cNvPr id="28" name="">
            <a:extLst xmlns:a="http://schemas.openxmlformats.org/drawingml/2006/main">
              <a:ext uri="{FF2B5EF4-FFF2-40B4-BE49-F238E27FC236}">
                <a16:creationId xmlns:a16="http://schemas.microsoft.com/office/drawing/2014/main" id="{4730B19D-5D15-4966-9FAE-ED336C40EC97}"/>
              </a:ext>
            </a:extLst>
          </p:cNvPr>
          <p:cNvSpPr>
            <a:spLocks xmlns:a="http://schemas.openxmlformats.org/drawingml/2006/main" noGrp="1"/>
          </p:cNvSpPr>
          <p:nvPr/>
        </p:nvSpPr>
        <p:spPr>
          <a:xfrm xmlns:a="http://schemas.openxmlformats.org/drawingml/2006/main">
            <a:off x="7715250" y="2676525"/>
            <a:ext cx="71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r">
              <a:defRPr sz="1088" b="0" i="0">
                <a:solidFill>
                  <a:srgbClr val="68717A"/>
                </a:solidFill>
                <a:latin typeface="Calibri"/>
                <a:ea typeface="Calibri"/>
                <a:cs typeface="Calibri"/>
              </a:defRPr>
            </a:pPr>
            <a:r>
              <a:rPr sz="1088" b="0" i="0">
                <a:solidFill>
                  <a:srgbClr val="68717A"/>
                </a:solidFill>
                <a:latin typeface="Calibri"/>
                <a:ea typeface="Calibri"/>
                <a:cs typeface="Calibri"/>
              </a:rPr>
              <a:t>2.5%</a:t>
            </a:r>
          </a:p>
        </p:txBody>
      </p:sp>
      <p:sp>
        <p:nvSpPr>
          <p:cNvPr id="29" name="">
            <a:extLst xmlns:a="http://schemas.openxmlformats.org/drawingml/2006/main">
              <a:ext uri="{FF2B5EF4-FFF2-40B4-BE49-F238E27FC236}">
                <a16:creationId xmlns:a16="http://schemas.microsoft.com/office/drawing/2014/main" id="{17C77306-A948-46C2-8E9C-26A305DC46B2}"/>
              </a:ext>
            </a:extLst>
          </p:cNvPr>
          <p:cNvSpPr>
            <a:spLocks xmlns:a="http://schemas.openxmlformats.org/drawingml/2006/main" noGrp="1"/>
          </p:cNvSpPr>
          <p:nvPr/>
        </p:nvSpPr>
        <p:spPr>
          <a:xfrm xmlns:a="http://schemas.openxmlformats.org/drawingml/2006/main">
            <a:off x="4191000" y="2971800"/>
            <a:ext cx="4238625" cy="9525"/>
          </a:xfrm>
          <a:prstGeom xmlns:a="http://schemas.openxmlformats.org/drawingml/2006/main" prst="rect">
            <a:avLst/>
          </a:prstGeom>
          <a:solidFill xmlns:a="http://schemas.openxmlformats.org/drawingml/2006/main">
            <a:srgbClr val="D9DEE2"/>
          </a:solidFill>
          <a:ln xmlns:a="http://schemas.openxmlformats.org/drawingml/2006/main" w="0">
            <a:solidFill>
              <a:srgbClr val="D9DEE2"/>
            </a:solidFill>
            <a:prstDash val="solid"/>
          </a:ln>
        </p:spPr>
      </p:sp>
      <p:sp>
        <p:nvSpPr>
          <p:cNvPr id="30" name="">
            <a:extLst xmlns:a="http://schemas.openxmlformats.org/drawingml/2006/main">
              <a:ext uri="{FF2B5EF4-FFF2-40B4-BE49-F238E27FC236}">
                <a16:creationId xmlns:a16="http://schemas.microsoft.com/office/drawing/2014/main" id="{C9C3D15F-5B4F-40EB-AF8A-43D5535371E6}"/>
              </a:ext>
            </a:extLst>
          </p:cNvPr>
          <p:cNvSpPr>
            <a:spLocks xmlns:a="http://schemas.openxmlformats.org/drawingml/2006/main" noGrp="1"/>
          </p:cNvSpPr>
          <p:nvPr/>
        </p:nvSpPr>
        <p:spPr>
          <a:xfrm xmlns:a="http://schemas.openxmlformats.org/drawingml/2006/main">
            <a:off x="4000500" y="3076575"/>
            <a:ext cx="66675" cy="190500"/>
          </a:xfrm>
          <a:prstGeom xmlns:a="http://schemas.openxmlformats.org/drawingml/2006/main" prst="rect">
            <a:avLst/>
          </a:prstGeom>
          <a:solidFill xmlns:a="http://schemas.openxmlformats.org/drawingml/2006/main">
            <a:srgbClr val="00E5FF"/>
          </a:solidFill>
          <a:ln xmlns:a="http://schemas.openxmlformats.org/drawingml/2006/main" w="0">
            <a:solidFill>
              <a:srgbClr val="00E5FF"/>
            </a:solidFill>
            <a:prstDash val="solid"/>
          </a:ln>
        </p:spPr>
      </p:sp>
      <p:sp>
        <p:nvSpPr>
          <p:cNvPr id="31" name="">
            <a:extLst xmlns:a="http://schemas.openxmlformats.org/drawingml/2006/main">
              <a:ext uri="{FF2B5EF4-FFF2-40B4-BE49-F238E27FC236}">
                <a16:creationId xmlns:a16="http://schemas.microsoft.com/office/drawing/2014/main" id="{CE275C15-B8F9-4B0A-9BE0-429C436A4D96}"/>
              </a:ext>
            </a:extLst>
          </p:cNvPr>
          <p:cNvSpPr>
            <a:spLocks xmlns:a="http://schemas.openxmlformats.org/drawingml/2006/main" noGrp="1"/>
          </p:cNvSpPr>
          <p:nvPr/>
        </p:nvSpPr>
        <p:spPr>
          <a:xfrm xmlns:a="http://schemas.openxmlformats.org/drawingml/2006/main">
            <a:off x="4191000" y="3028950"/>
            <a:ext cx="209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088" b="0" i="0">
                <a:solidFill>
                  <a:srgbClr val="242A30"/>
                </a:solidFill>
                <a:latin typeface="Calibri"/>
                <a:ea typeface="Calibri"/>
                <a:cs typeface="Calibri"/>
              </a:defRPr>
            </a:pPr>
            <a:r>
              <a:rPr sz="1088" b="0" i="0">
                <a:solidFill>
                  <a:srgbClr val="242A30"/>
                </a:solidFill>
                <a:latin typeface="Calibri"/>
                <a:ea typeface="Calibri"/>
                <a:cs typeface="Calibri"/>
              </a:rPr>
              <a:t>Rejected</a:t>
            </a:r>
          </a:p>
        </p:txBody>
      </p:sp>
      <p:sp>
        <p:nvSpPr>
          <p:cNvPr id="32" name="">
            <a:extLst xmlns:a="http://schemas.openxmlformats.org/drawingml/2006/main">
              <a:ext uri="{FF2B5EF4-FFF2-40B4-BE49-F238E27FC236}">
                <a16:creationId xmlns:a16="http://schemas.microsoft.com/office/drawing/2014/main" id="{903F141E-9114-46BA-A9F5-8ACE6F0B1AEB}"/>
              </a:ext>
            </a:extLst>
          </p:cNvPr>
          <p:cNvSpPr>
            <a:spLocks xmlns:a="http://schemas.openxmlformats.org/drawingml/2006/main" noGrp="1"/>
          </p:cNvSpPr>
          <p:nvPr/>
        </p:nvSpPr>
        <p:spPr>
          <a:xfrm xmlns:a="http://schemas.openxmlformats.org/drawingml/2006/main">
            <a:off x="6667500" y="302895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r">
              <a:defRPr sz="1088" b="1" i="0">
                <a:solidFill>
                  <a:srgbClr val="242A30"/>
                </a:solidFill>
                <a:latin typeface="Calibri"/>
                <a:ea typeface="Calibri"/>
                <a:cs typeface="Calibri"/>
              </a:defRPr>
            </a:pPr>
            <a:r>
              <a:rPr sz="1088" b="1" i="0">
                <a:solidFill>
                  <a:srgbClr val="242A30"/>
                </a:solidFill>
                <a:latin typeface="Calibri"/>
                <a:ea typeface="Calibri"/>
                <a:cs typeface="Calibri"/>
              </a:rPr>
              <a:t>140</a:t>
            </a:r>
          </a:p>
        </p:txBody>
      </p:sp>
      <p:sp>
        <p:nvSpPr>
          <p:cNvPr id="33" name="">
            <a:extLst xmlns:a="http://schemas.openxmlformats.org/drawingml/2006/main">
              <a:ext uri="{FF2B5EF4-FFF2-40B4-BE49-F238E27FC236}">
                <a16:creationId xmlns:a16="http://schemas.microsoft.com/office/drawing/2014/main" id="{FCDF75E8-9270-4BBF-890C-240EDFB83E4F}"/>
              </a:ext>
            </a:extLst>
          </p:cNvPr>
          <p:cNvSpPr>
            <a:spLocks xmlns:a="http://schemas.openxmlformats.org/drawingml/2006/main" noGrp="1"/>
          </p:cNvSpPr>
          <p:nvPr/>
        </p:nvSpPr>
        <p:spPr>
          <a:xfrm xmlns:a="http://schemas.openxmlformats.org/drawingml/2006/main">
            <a:off x="7715250" y="3028950"/>
            <a:ext cx="71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r">
              <a:defRPr sz="1088" b="0" i="0">
                <a:solidFill>
                  <a:srgbClr val="68717A"/>
                </a:solidFill>
                <a:latin typeface="Calibri"/>
                <a:ea typeface="Calibri"/>
                <a:cs typeface="Calibri"/>
              </a:defRPr>
            </a:pPr>
            <a:r>
              <a:rPr sz="1088" b="0" i="0">
                <a:solidFill>
                  <a:srgbClr val="68717A"/>
                </a:solidFill>
                <a:latin typeface="Calibri"/>
                <a:ea typeface="Calibri"/>
                <a:cs typeface="Calibri"/>
              </a:rPr>
              <a:t>1.4%</a:t>
            </a:r>
          </a:p>
        </p:txBody>
      </p:sp>
      <p:sp>
        <p:nvSpPr>
          <p:cNvPr id="34" name="">
            <a:extLst xmlns:a="http://schemas.openxmlformats.org/drawingml/2006/main">
              <a:ext uri="{FF2B5EF4-FFF2-40B4-BE49-F238E27FC236}">
                <a16:creationId xmlns:a16="http://schemas.microsoft.com/office/drawing/2014/main" id="{37028F7D-459D-49D9-B012-85453E79A33E}"/>
              </a:ext>
            </a:extLst>
          </p:cNvPr>
          <p:cNvSpPr>
            <a:spLocks xmlns:a="http://schemas.openxmlformats.org/drawingml/2006/main" noGrp="1"/>
          </p:cNvSpPr>
          <p:nvPr/>
        </p:nvSpPr>
        <p:spPr>
          <a:xfrm xmlns:a="http://schemas.openxmlformats.org/drawingml/2006/main">
            <a:off x="4191000" y="3324225"/>
            <a:ext cx="4238625" cy="9525"/>
          </a:xfrm>
          <a:prstGeom xmlns:a="http://schemas.openxmlformats.org/drawingml/2006/main" prst="rect">
            <a:avLst/>
          </a:prstGeom>
          <a:solidFill xmlns:a="http://schemas.openxmlformats.org/drawingml/2006/main">
            <a:srgbClr val="D9DEE2"/>
          </a:solidFill>
          <a:ln xmlns:a="http://schemas.openxmlformats.org/drawingml/2006/main" w="0">
            <a:solidFill>
              <a:srgbClr val="D9DEE2"/>
            </a:solidFill>
            <a:prstDash val="solid"/>
          </a:ln>
        </p:spPr>
      </p:sp>
      <p:sp>
        <p:nvSpPr>
          <p:cNvPr id="35" name="">
            <a:extLst xmlns:a="http://schemas.openxmlformats.org/drawingml/2006/main">
              <a:ext uri="{FF2B5EF4-FFF2-40B4-BE49-F238E27FC236}">
                <a16:creationId xmlns:a16="http://schemas.microsoft.com/office/drawing/2014/main" id="{498B889D-65D4-44AA-8E81-13EDFAA6CD07}"/>
              </a:ext>
            </a:extLst>
          </p:cNvPr>
          <p:cNvSpPr>
            <a:spLocks xmlns:a="http://schemas.openxmlformats.org/drawingml/2006/main" noGrp="1"/>
          </p:cNvSpPr>
          <p:nvPr/>
        </p:nvSpPr>
        <p:spPr>
          <a:xfrm xmlns:a="http://schemas.openxmlformats.org/drawingml/2006/main">
            <a:off x="4000500" y="3429000"/>
            <a:ext cx="66675" cy="190500"/>
          </a:xfrm>
          <a:prstGeom xmlns:a="http://schemas.openxmlformats.org/drawingml/2006/main" prst="rect">
            <a:avLst/>
          </a:prstGeom>
          <a:solidFill xmlns:a="http://schemas.openxmlformats.org/drawingml/2006/main">
            <a:srgbClr val="D5A333"/>
          </a:solidFill>
          <a:ln xmlns:a="http://schemas.openxmlformats.org/drawingml/2006/main" w="0">
            <a:solidFill>
              <a:srgbClr val="D5A333"/>
            </a:solidFill>
            <a:prstDash val="solid"/>
          </a:ln>
        </p:spPr>
      </p:sp>
      <p:sp>
        <p:nvSpPr>
          <p:cNvPr id="36" name="">
            <a:extLst xmlns:a="http://schemas.openxmlformats.org/drawingml/2006/main">
              <a:ext uri="{FF2B5EF4-FFF2-40B4-BE49-F238E27FC236}">
                <a16:creationId xmlns:a16="http://schemas.microsoft.com/office/drawing/2014/main" id="{81A71639-E5BB-4B4F-94C5-B342B9E3C4EE}"/>
              </a:ext>
            </a:extLst>
          </p:cNvPr>
          <p:cNvSpPr>
            <a:spLocks xmlns:a="http://schemas.openxmlformats.org/drawingml/2006/main" noGrp="1"/>
          </p:cNvSpPr>
          <p:nvPr/>
        </p:nvSpPr>
        <p:spPr>
          <a:xfrm xmlns:a="http://schemas.openxmlformats.org/drawingml/2006/main">
            <a:off x="4191000" y="3381375"/>
            <a:ext cx="209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088" b="0" i="0">
                <a:solidFill>
                  <a:srgbClr val="242A30"/>
                </a:solidFill>
                <a:latin typeface="Calibri"/>
                <a:ea typeface="Calibri"/>
                <a:cs typeface="Calibri"/>
              </a:defRPr>
            </a:pPr>
            <a:r>
              <a:rPr sz="1088" b="0" i="0">
                <a:solidFill>
                  <a:srgbClr val="242A30"/>
                </a:solidFill>
                <a:latin typeface="Calibri"/>
                <a:ea typeface="Calibri"/>
                <a:cs typeface="Calibri"/>
              </a:rPr>
              <a:t>In queue</a:t>
            </a:r>
          </a:p>
        </p:txBody>
      </p:sp>
      <p:sp>
        <p:nvSpPr>
          <p:cNvPr id="37" name="">
            <a:extLst xmlns:a="http://schemas.openxmlformats.org/drawingml/2006/main">
              <a:ext uri="{FF2B5EF4-FFF2-40B4-BE49-F238E27FC236}">
                <a16:creationId xmlns:a16="http://schemas.microsoft.com/office/drawing/2014/main" id="{DE270E92-EB71-4ED9-AFA4-E641D7CBC67E}"/>
              </a:ext>
            </a:extLst>
          </p:cNvPr>
          <p:cNvSpPr>
            <a:spLocks xmlns:a="http://schemas.openxmlformats.org/drawingml/2006/main" noGrp="1"/>
          </p:cNvSpPr>
          <p:nvPr/>
        </p:nvSpPr>
        <p:spPr>
          <a:xfrm xmlns:a="http://schemas.openxmlformats.org/drawingml/2006/main">
            <a:off x="6667500" y="3381375"/>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r">
              <a:defRPr sz="1088" b="1" i="0">
                <a:solidFill>
                  <a:srgbClr val="242A30"/>
                </a:solidFill>
                <a:latin typeface="Calibri"/>
                <a:ea typeface="Calibri"/>
                <a:cs typeface="Calibri"/>
              </a:defRPr>
            </a:pPr>
            <a:r>
              <a:rPr sz="1088" b="1" i="0">
                <a:solidFill>
                  <a:srgbClr val="242A30"/>
                </a:solidFill>
                <a:latin typeface="Calibri"/>
                <a:ea typeface="Calibri"/>
                <a:cs typeface="Calibri"/>
              </a:rPr>
              <a:t>10</a:t>
            </a:r>
          </a:p>
        </p:txBody>
      </p:sp>
      <p:sp>
        <p:nvSpPr>
          <p:cNvPr id="38" name="">
            <a:extLst xmlns:a="http://schemas.openxmlformats.org/drawingml/2006/main">
              <a:ext uri="{FF2B5EF4-FFF2-40B4-BE49-F238E27FC236}">
                <a16:creationId xmlns:a16="http://schemas.microsoft.com/office/drawing/2014/main" id="{8E3CF132-77C6-4CE2-AC65-FEE80B9D8514}"/>
              </a:ext>
            </a:extLst>
          </p:cNvPr>
          <p:cNvSpPr>
            <a:spLocks xmlns:a="http://schemas.openxmlformats.org/drawingml/2006/main" noGrp="1"/>
          </p:cNvSpPr>
          <p:nvPr/>
        </p:nvSpPr>
        <p:spPr>
          <a:xfrm xmlns:a="http://schemas.openxmlformats.org/drawingml/2006/main">
            <a:off x="7715250" y="3381375"/>
            <a:ext cx="71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r">
              <a:defRPr sz="1088" b="0" i="0">
                <a:solidFill>
                  <a:srgbClr val="68717A"/>
                </a:solidFill>
                <a:latin typeface="Calibri"/>
                <a:ea typeface="Calibri"/>
                <a:cs typeface="Calibri"/>
              </a:defRPr>
            </a:pPr>
            <a:r>
              <a:rPr sz="1088" b="0" i="0">
                <a:solidFill>
                  <a:srgbClr val="68717A"/>
                </a:solidFill>
                <a:latin typeface="Calibri"/>
                <a:ea typeface="Calibri"/>
                <a:cs typeface="Calibri"/>
              </a:rPr>
              <a:t>0.1%</a:t>
            </a:r>
          </a:p>
        </p:txBody>
      </p:sp>
      <p:sp>
        <p:nvSpPr>
          <p:cNvPr id="39" name="">
            <a:extLst xmlns:a="http://schemas.openxmlformats.org/drawingml/2006/main">
              <a:ext uri="{FF2B5EF4-FFF2-40B4-BE49-F238E27FC236}">
                <a16:creationId xmlns:a16="http://schemas.microsoft.com/office/drawing/2014/main" id="{295163A8-090F-4CED-8AD3-2333BE1905AB}"/>
              </a:ext>
            </a:extLst>
          </p:cNvPr>
          <p:cNvSpPr>
            <a:spLocks xmlns:a="http://schemas.openxmlformats.org/drawingml/2006/main" noGrp="1"/>
          </p:cNvSpPr>
          <p:nvPr/>
        </p:nvSpPr>
        <p:spPr>
          <a:xfrm xmlns:a="http://schemas.openxmlformats.org/drawingml/2006/main">
            <a:off x="4000500" y="3743325"/>
            <a:ext cx="45148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2323"/>
          </a:bodyPr>
          <a:lstStyle xmlns:a="http://schemas.openxmlformats.org/drawingml/2006/main"/>
          <a:p xmlns:a="http://schemas.openxmlformats.org/drawingml/2006/main">
            <a:pPr algn="l">
              <a:defRPr sz="938" b="0" i="0">
                <a:solidFill>
                  <a:srgbClr val="68717A"/>
                </a:solidFill>
                <a:latin typeface="Calibri"/>
                <a:ea typeface="Calibri"/>
                <a:cs typeface="Calibri"/>
              </a:defRPr>
            </a:pPr>
            <a:r>
              <a:rPr sz="938" b="0" i="0">
                <a:solidFill>
                  <a:srgbClr val="68717A"/>
                </a:solidFill>
                <a:latin typeface="Calibri"/>
                <a:ea typeface="Calibri"/>
                <a:cs typeface="Calibri"/>
              </a:rPr>
              <a:t>Five percent require manual review. Location patterns show where outreach can help.</a:t>
            </a:r>
          </a:p>
        </p:txBody>
      </p:sp>
      <p:sp xmlns:a="http://schemas.openxmlformats.org/drawingml/2006/main">
        <p:nvSpPr>
          <p:cNvPr id="54" name="Rectangle 53"/>
          <p:cNvSpPr/>
          <p:nvPr/>
        </p:nvSpPr>
        <p:spPr>
          <a:xfrm>
            <a:off x="514350" y="4096512"/>
            <a:ext cx="8115300" cy="530352"/>
          </a:xfrm>
          <a:prstGeom prst="rect">
            <a:avLst/>
          </a:prstGeom>
          <a:solidFill>
            <a:srgbClr val="252A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55" name="TextBox 54"/>
          <p:cNvSpPr txBox="1"/>
          <p:nvPr/>
        </p:nvSpPr>
        <p:spPr>
          <a:xfrm>
            <a:off x="624078" y="4169664"/>
            <a:ext cx="530352" cy="420624"/>
          </a:xfrm>
          <a:prstGeom prst="rect">
            <a:avLst/>
          </a:prstGeom>
          <a:noFill/>
        </p:spPr>
        <p:txBody>
          <a:bodyPr wrap="none" lIns="0" rIns="0" tIns="0" bIns="0">
            <a:spAutoFit/>
          </a:bodyPr>
          <a:lstStyle/>
          <a:p>
            <a:pPr algn="l"/>
            <a:r>
              <a:rPr sz="750" b="1">
                <a:solidFill>
                  <a:srgbClr val="8DEEFF"/>
                </a:solidFill>
                <a:latin typeface="Calibri"/>
              </a:rPr>
              <a:t>SIGNAL</a:t>
            </a:r>
          </a:p>
        </p:txBody>
      </p:sp>
      <p:sp xmlns:a="http://schemas.openxmlformats.org/drawingml/2006/main">
        <p:nvSpPr>
          <p:cNvPr id="56" name="TextBox 55"/>
          <p:cNvSpPr txBox="1"/>
          <p:nvPr/>
        </p:nvSpPr>
        <p:spPr>
          <a:xfrm>
            <a:off x="1191006" y="4146804"/>
            <a:ext cx="1837944" cy="448056"/>
          </a:xfrm>
          <a:prstGeom prst="rect">
            <a:avLst/>
          </a:prstGeom>
          <a:noFill/>
        </p:spPr>
        <p:txBody>
          <a:bodyPr wrap="square" lIns="0" rIns="0" tIns="0" bIns="0" anchor="ctr">
            <a:spAutoFit/>
          </a:bodyPr>
          <a:lstStyle/>
          <a:p>
            <a:pPr algn="l"/>
            <a:r>
              <a:rPr sz="950" b="1">
                <a:solidFill>
                  <a:srgbClr val="FFFFFF"/>
                </a:solidFill>
                <a:latin typeface="Calibri"/>
              </a:rPr>
              <a:t>Five percent of records require manual review.</a:t>
            </a:r>
          </a:p>
        </p:txBody>
      </p:sp>
      <p:sp xmlns:a="http://schemas.openxmlformats.org/drawingml/2006/main">
        <p:nvSpPr>
          <p:cNvPr id="57" name="Rectangle 56"/>
          <p:cNvSpPr/>
          <p:nvPr/>
        </p:nvSpPr>
        <p:spPr>
          <a:xfrm>
            <a:off x="3102102" y="4197096"/>
            <a:ext cx="9144" cy="329184"/>
          </a:xfrm>
          <a:prstGeom prst="rect">
            <a:avLst/>
          </a:prstGeom>
          <a:solidFill>
            <a:srgbClr val="5960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58" name="TextBox 57"/>
          <p:cNvSpPr txBox="1"/>
          <p:nvPr/>
        </p:nvSpPr>
        <p:spPr>
          <a:xfrm>
            <a:off x="3284982" y="4169664"/>
            <a:ext cx="530352" cy="420624"/>
          </a:xfrm>
          <a:prstGeom prst="rect">
            <a:avLst/>
          </a:prstGeom>
          <a:noFill/>
        </p:spPr>
        <p:txBody>
          <a:bodyPr wrap="none" lIns="0" rIns="0" tIns="0" bIns="0">
            <a:spAutoFit/>
          </a:bodyPr>
          <a:lstStyle/>
          <a:p>
            <a:pPr algn="l"/>
            <a:r>
              <a:rPr sz="750" b="1">
                <a:solidFill>
                  <a:srgbClr val="8DEEFF"/>
                </a:solidFill>
                <a:latin typeface="Calibri"/>
              </a:rPr>
              <a:t>DECISION</a:t>
            </a:r>
          </a:p>
        </p:txBody>
      </p:sp>
      <p:sp xmlns:a="http://schemas.openxmlformats.org/drawingml/2006/main">
        <p:nvSpPr>
          <p:cNvPr id="59" name="TextBox 58"/>
          <p:cNvSpPr txBox="1"/>
          <p:nvPr/>
        </p:nvSpPr>
        <p:spPr>
          <a:xfrm>
            <a:off x="3851910" y="4146804"/>
            <a:ext cx="1764792" cy="448056"/>
          </a:xfrm>
          <a:prstGeom prst="rect">
            <a:avLst/>
          </a:prstGeom>
          <a:noFill/>
        </p:spPr>
        <p:txBody>
          <a:bodyPr wrap="square" lIns="0" rIns="0" tIns="0" bIns="0" anchor="ctr">
            <a:spAutoFit/>
          </a:bodyPr>
          <a:lstStyle/>
          <a:p>
            <a:pPr algn="l"/>
            <a:r>
              <a:rPr sz="950" b="1">
                <a:solidFill>
                  <a:srgbClr val="FFFFFF"/>
                </a:solidFill>
                <a:latin typeface="Calibri"/>
              </a:rPr>
              <a:t>Where should review effort focus?</a:t>
            </a:r>
          </a:p>
        </p:txBody>
      </p:sp>
      <p:sp xmlns:a="http://schemas.openxmlformats.org/drawingml/2006/main">
        <p:nvSpPr>
          <p:cNvPr id="60" name="Rectangle 59"/>
          <p:cNvSpPr/>
          <p:nvPr/>
        </p:nvSpPr>
        <p:spPr>
          <a:xfrm>
            <a:off x="5689854" y="4197096"/>
            <a:ext cx="9144" cy="329184"/>
          </a:xfrm>
          <a:prstGeom prst="rect">
            <a:avLst/>
          </a:prstGeom>
          <a:solidFill>
            <a:srgbClr val="5960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61" name="TextBox 60"/>
          <p:cNvSpPr txBox="1"/>
          <p:nvPr/>
        </p:nvSpPr>
        <p:spPr>
          <a:xfrm>
            <a:off x="5872734" y="4169664"/>
            <a:ext cx="530352" cy="420624"/>
          </a:xfrm>
          <a:prstGeom prst="rect">
            <a:avLst/>
          </a:prstGeom>
          <a:noFill/>
        </p:spPr>
        <p:txBody>
          <a:bodyPr wrap="none" lIns="0" rIns="0" tIns="0" bIns="0">
            <a:spAutoFit/>
          </a:bodyPr>
          <a:lstStyle/>
          <a:p>
            <a:pPr algn="l"/>
            <a:r>
              <a:rPr sz="750" b="1">
                <a:solidFill>
                  <a:srgbClr val="A9D1BE"/>
                </a:solidFill>
                <a:latin typeface="Calibri"/>
              </a:rPr>
              <a:t>RESPONSE</a:t>
            </a:r>
          </a:p>
        </p:txBody>
      </p:sp>
      <p:sp xmlns:a="http://schemas.openxmlformats.org/drawingml/2006/main">
        <p:nvSpPr>
          <p:cNvPr id="62" name="TextBox 61"/>
          <p:cNvSpPr txBox="1"/>
          <p:nvPr/>
        </p:nvSpPr>
        <p:spPr>
          <a:xfrm>
            <a:off x="6439662" y="4146804"/>
            <a:ext cx="2116836" cy="448056"/>
          </a:xfrm>
          <a:prstGeom prst="rect">
            <a:avLst/>
          </a:prstGeom>
          <a:noFill/>
        </p:spPr>
        <p:txBody>
          <a:bodyPr wrap="square" lIns="0" rIns="0" tIns="0" bIns="0" anchor="ctr">
            <a:spAutoFit/>
          </a:bodyPr>
          <a:lstStyle/>
          <a:p>
            <a:pPr algn="l"/>
            <a:r>
              <a:rPr sz="950" b="1">
                <a:solidFill>
                  <a:srgbClr val="FFFFFF"/>
                </a:solidFill>
                <a:latin typeface="Calibri"/>
              </a:rPr>
              <a:t>Focus on locations with recurring review patterns.</a:t>
            </a:r>
          </a:p>
        </p:txBody>
      </p:sp>
    </p:spTree>
    <p:extLst>
      <p:ext uri="{BB962C8B-B14F-4D97-AF65-F5344CB8AC3E}">
        <p14:creationId xmlns:p14="http://schemas.microsoft.com/office/powerpoint/2010/main" val="884119371"/>
      </p:ext>
    </p:extLst>
  </p:cSld>
</p:sld>
</file>

<file path=ppt/slides/slide11.xml><?xml version="1.0" encoding="utf-8"?>
<p:sld xmlns:p="http://schemas.openxmlformats.org/presentationml/2006/main">
  <p:cSld>
    <p:bg>
      <p:bgPr>
        <a:solidFill xmlns:a="http://schemas.openxmlformats.org/drawingml/2006/main">
          <a:srgbClr val="F5F6F7"/>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2EFEA6B6-AEC3-497F-9F8A-7AF938163C8F}"/>
              </a:ext>
            </a:extLst>
          </p:cNvPr>
          <p:cNvSpPr>
            <a:spLocks xmlns:a="http://schemas.openxmlformats.org/drawingml/2006/main" noGrp="1"/>
          </p:cNvSpPr>
          <p:nvPr/>
        </p:nvSpPr>
        <p:spPr>
          <a:xfrm xmlns:a="http://schemas.openxmlformats.org/drawingml/2006/main">
            <a:off x="514350" y="333375"/>
            <a:ext cx="5810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66624"/>
          </a:bodyPr>
          <a:lstStyle xmlns:a="http://schemas.openxmlformats.org/drawingml/2006/main"/>
          <a:p xmlns:a="http://schemas.openxmlformats.org/drawingml/2006/main">
            <a:pPr algn="l">
              <a:defRPr sz="788" b="1" i="0">
                <a:solidFill>
                  <a:srgbClr val="00E5FF"/>
                </a:solidFill>
                <a:latin typeface="Calibri"/>
                <a:ea typeface="Calibri"/>
                <a:cs typeface="Calibri"/>
              </a:defRPr>
            </a:pPr>
            <a:r>
              <a:rPr sz="788" b="1" i="0">
                <a:solidFill>
                  <a:srgbClr val="00E5FF"/>
                </a:solidFill>
                <a:latin typeface="Calibri"/>
                <a:ea typeface="Calibri"/>
                <a:cs typeface="Calibri"/>
              </a:rPr>
              <a:t>OPERATIONAL INTELLIGENCE  /  ILLUSTRATIVE EXAMPLE</a:t>
            </a:r>
          </a:p>
        </p:txBody>
      </p:sp>
      <p:sp>
        <p:nvSpPr>
          <p:cNvPr id="2" name="title">
            <a:extLst xmlns:a="http://schemas.openxmlformats.org/drawingml/2006/main">
              <a:ext uri="{FF2B5EF4-FFF2-40B4-BE49-F238E27FC236}">
                <a16:creationId xmlns:a16="http://schemas.microsoft.com/office/drawing/2014/main" id="{83DCCFC3-BA72-48CA-8D2F-90427332CAA8}"/>
              </a:ext>
            </a:extLst>
          </p:cNvPr>
          <p:cNvSpPr>
            <a:spLocks xmlns:a="http://schemas.openxmlformats.org/drawingml/2006/main" noGrp="1"/>
          </p:cNvSpPr>
          <p:nvPr/>
        </p:nvSpPr>
        <p:spPr>
          <a:xfrm xmlns:a="http://schemas.openxmlformats.org/drawingml/2006/main">
            <a:off x="514350" y="561975"/>
            <a:ext cx="8096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118"/>
          </a:bodyPr>
          <a:lstStyle xmlns:a="http://schemas.openxmlformats.org/drawingml/2006/main"/>
          <a:p xmlns:a="http://schemas.openxmlformats.org/drawingml/2006/main">
            <a:pPr algn="l">
              <a:defRPr sz="2550" b="1" i="0">
                <a:solidFill>
                  <a:srgbClr val="242A30"/>
                </a:solidFill>
                <a:latin typeface="Georgia"/>
                <a:ea typeface="Georgia"/>
                <a:cs typeface="Georgia"/>
              </a:defRPr>
            </a:pPr>
            <a:r>
              <a:rPr sz="2550" b="1" i="0">
                <a:solidFill>
                  <a:srgbClr val="242A30"/>
                </a:solidFill>
                <a:latin typeface="Georgia"/>
                <a:ea typeface="Georgia"/>
                <a:cs typeface="Georgia"/>
              </a:rPr>
              <a:t>Search Queue and Service Performance</a:t>
            </a:r>
          </a:p>
        </p:txBody>
      </p:sp>
      <p:sp>
        <p:nvSpPr>
          <p:cNvPr id="3" name="">
            <a:extLst xmlns:a="http://schemas.openxmlformats.org/drawingml/2006/main">
              <a:ext uri="{FF2B5EF4-FFF2-40B4-BE49-F238E27FC236}">
                <a16:creationId xmlns:a16="http://schemas.microsoft.com/office/drawing/2014/main" id="{A4D890B5-BED7-41D8-8785-F02B7BF07D8F}"/>
              </a:ext>
            </a:extLst>
          </p:cNvPr>
          <p:cNvSpPr>
            <a:spLocks xmlns:a="http://schemas.openxmlformats.org/drawingml/2006/main" noGrp="1"/>
          </p:cNvSpPr>
          <p:nvPr/>
        </p:nvSpPr>
        <p:spPr>
          <a:xfrm xmlns:a="http://schemas.openxmlformats.org/drawingml/2006/main">
            <a:off x="514350" y="1028700"/>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8718"/>
          </a:bodyPr>
          <a:lstStyle xmlns:a="http://schemas.openxmlformats.org/drawingml/2006/main"/>
          <a:p xmlns:a="http://schemas.openxmlformats.org/drawingml/2006/main">
            <a:pPr algn="l">
              <a:defRPr sz="975" b="0" i="1">
                <a:solidFill>
                  <a:srgbClr val="68717A"/>
                </a:solidFill>
                <a:latin typeface="Calibri"/>
                <a:ea typeface="Calibri"/>
                <a:cs typeface="Calibri"/>
              </a:defRPr>
            </a:pPr>
            <a:r>
              <a:rPr sz="975" b="0" i="1">
                <a:solidFill>
                  <a:srgbClr val="68717A"/>
                </a:solidFill>
                <a:latin typeface="Calibri"/>
                <a:ea typeface="Calibri"/>
                <a:cs typeface="Calibri"/>
              </a:rPr>
              <a:t>Throughput and aging together show whether service risk is actually declining.</a:t>
            </a:r>
          </a:p>
        </p:txBody>
      </p:sp>
      <p:sp>
        <p:nvSpPr>
          <p:cNvPr id="4" name="">
            <a:extLst xmlns:a="http://schemas.openxmlformats.org/drawingml/2006/main">
              <a:ext uri="{FF2B5EF4-FFF2-40B4-BE49-F238E27FC236}">
                <a16:creationId xmlns:a16="http://schemas.microsoft.com/office/drawing/2014/main" id="{BDDA274A-397B-4F57-AE64-1751F9BBC75F}"/>
              </a:ext>
            </a:extLst>
          </p:cNvPr>
          <p:cNvSpPr>
            <a:spLocks xmlns:a="http://schemas.openxmlformats.org/drawingml/2006/main" noGrp="1"/>
          </p:cNvSpPr>
          <p:nvPr/>
        </p:nvSpPr>
        <p:spPr>
          <a:xfrm xmlns:a="http://schemas.openxmlformats.org/drawingml/2006/main">
            <a:off x="514350" y="4848225"/>
            <a:ext cx="40957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62696"/>
          </a:bodyPr>
          <a:lstStyle xmlns:a="http://schemas.openxmlformats.org/drawingml/2006/main"/>
          <a:p xmlns:a="http://schemas.openxmlformats.org/drawingml/2006/main">
            <a:pPr algn="l">
              <a:defRPr sz="638" b="0" i="0">
                <a:solidFill>
                  <a:srgbClr val="68717A"/>
                </a:solidFill>
                <a:latin typeface="Calibri"/>
                <a:ea typeface="Calibri"/>
                <a:cs typeface="Calibri"/>
              </a:defRPr>
            </a:pPr>
            <a:r>
              <a:rPr sz="638" b="0" i="0">
                <a:solidFill>
                  <a:srgbClr val="68717A"/>
                </a:solidFill>
                <a:latin typeface="Calibri"/>
                <a:ea typeface="Calibri"/>
                <a:cs typeface="Calibri"/>
              </a:rPr>
              <a:t>From Dashboards to Operational Intelligence</a:t>
            </a:r>
          </a:p>
        </p:txBody>
      </p:sp>
      <p:sp>
        <p:nvSpPr>
          <p:cNvPr id="5" name="page-number">
            <a:extLst xmlns:a="http://schemas.openxmlformats.org/drawingml/2006/main">
              <a:ext uri="{FF2B5EF4-FFF2-40B4-BE49-F238E27FC236}">
                <a16:creationId xmlns:a16="http://schemas.microsoft.com/office/drawing/2014/main" id="{FE053DFF-761F-4D6F-A912-BC4509FC64C8}"/>
              </a:ext>
            </a:extLst>
          </p:cNvPr>
          <p:cNvSpPr>
            <a:spLocks xmlns:a="http://schemas.openxmlformats.org/drawingml/2006/main" noGrp="1"/>
          </p:cNvSpPr>
          <p:nvPr/>
        </p:nvSpPr>
        <p:spPr>
          <a:xfrm xmlns:a="http://schemas.openxmlformats.org/drawingml/2006/main">
            <a:off x="8229600" y="4848225"/>
            <a:ext cx="4000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62696"/>
          </a:bodyPr>
          <a:lstStyle xmlns:a="http://schemas.openxmlformats.org/drawingml/2006/main"/>
          <a:p xmlns:a="http://schemas.openxmlformats.org/drawingml/2006/main">
            <a:pPr algn="r">
              <a:defRPr sz="638" b="0" i="0">
                <a:solidFill>
                  <a:srgbClr val="68717A"/>
                </a:solidFill>
                <a:latin typeface="Calibri"/>
                <a:ea typeface="Calibri"/>
                <a:cs typeface="Calibri"/>
              </a:defRPr>
            </a:pPr>
            <a:r>
              <a:rPr sz="638" b="0" i="0">
                <a:solidFill>
                  <a:srgbClr val="68717A"/>
                </a:solidFill>
                <a:latin typeface="Calibri"/>
                <a:ea typeface="Calibri"/>
                <a:cs typeface="Calibri"/>
              </a:rPr>
              <a:t>10</a:t>
            </a:r>
          </a:p>
        </p:txBody>
      </p:sp>
      <p:sp>
        <p:nvSpPr>
          <p:cNvPr id="6" name="">
            <a:extLst xmlns:a="http://schemas.openxmlformats.org/drawingml/2006/main">
              <a:ext uri="{FF2B5EF4-FFF2-40B4-BE49-F238E27FC236}">
                <a16:creationId xmlns:a16="http://schemas.microsoft.com/office/drawing/2014/main" id="{C6C6B01E-7145-47DC-8087-0595A066E113}"/>
              </a:ext>
            </a:extLst>
          </p:cNvPr>
          <p:cNvSpPr>
            <a:spLocks xmlns:a="http://schemas.openxmlformats.org/drawingml/2006/main" noGrp="1"/>
          </p:cNvSpPr>
          <p:nvPr/>
        </p:nvSpPr>
        <p:spPr>
          <a:xfrm xmlns:a="http://schemas.openxmlformats.org/drawingml/2006/main">
            <a:off x="6477000" y="4648200"/>
            <a:ext cx="215265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43103"/>
          </a:bodyPr>
          <a:lstStyle xmlns:a="http://schemas.openxmlformats.org/drawingml/2006/main"/>
          <a:p xmlns:a="http://schemas.openxmlformats.org/drawingml/2006/main">
            <a:pPr algn="r">
              <a:defRPr sz="638" b="0" i="1">
                <a:solidFill>
                  <a:srgbClr val="00E5FF"/>
                </a:solidFill>
                <a:latin typeface="Calibri"/>
                <a:ea typeface="Calibri"/>
                <a:cs typeface="Calibri"/>
              </a:defRPr>
            </a:pPr>
            <a:r>
              <a:rPr sz="638" b="0" i="1">
                <a:solidFill>
                  <a:srgbClr val="00E5FF"/>
                </a:solidFill>
                <a:latin typeface="Calibri"/>
                <a:ea typeface="Calibri"/>
                <a:cs typeface="Calibri"/>
              </a:rPr>
              <a:t>Fictional data for illustration only</a:t>
            </a:r>
          </a:p>
        </p:txBody>
      </p:sp>
      <p:sp>
        <p:nvSpPr>
          <p:cNvPr id="7" name="">
            <a:extLst xmlns:a="http://schemas.openxmlformats.org/drawingml/2006/main">
              <a:ext uri="{FF2B5EF4-FFF2-40B4-BE49-F238E27FC236}">
                <a16:creationId xmlns:a16="http://schemas.microsoft.com/office/drawing/2014/main" id="{06A780BC-3722-4629-BBBB-6D9F2F793F6B}"/>
              </a:ext>
            </a:extLst>
          </p:cNvPr>
          <p:cNvSpPr>
            <a:spLocks xmlns:a="http://schemas.openxmlformats.org/drawingml/2006/main" noGrp="1"/>
          </p:cNvSpPr>
          <p:nvPr/>
        </p:nvSpPr>
        <p:spPr>
          <a:xfrm xmlns:a="http://schemas.openxmlformats.org/drawingml/2006/main">
            <a:off x="514350" y="1438275"/>
            <a:ext cx="247650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56101"/>
          </a:bodyPr>
          <a:lstStyle xmlns:a="http://schemas.openxmlformats.org/drawingml/2006/main"/>
          <a:p xmlns:a="http://schemas.openxmlformats.org/drawingml/2006/main">
            <a:pPr algn="l">
              <a:defRPr sz="713" b="1" i="0">
                <a:solidFill>
                  <a:srgbClr val="00E5FF"/>
                </a:solidFill>
                <a:latin typeface="Calibri"/>
                <a:ea typeface="Calibri"/>
                <a:cs typeface="Calibri"/>
              </a:defRPr>
            </a:pPr>
            <a:r>
              <a:rPr sz="713" b="1" i="0">
                <a:solidFill>
                  <a:srgbClr val="00E5FF"/>
                </a:solidFill>
                <a:latin typeface="Calibri"/>
                <a:ea typeface="Calibri"/>
                <a:cs typeface="Calibri"/>
              </a:rPr>
              <a:t>SIX-MONTH THROUGHPUT</a:t>
            </a:r>
          </a:p>
        </p:txBody>
      </p:sp>
      <p:graphicFrame>
        <p:nvGraphicFramePr>
          <p:cNvPr id="27" name="Chart"/>
          <p:cNvGraphicFramePr/>
          <p:nvPr/>
        </p:nvGraphicFramePr>
        <p:xfrm>
          <a:off xmlns:a="http://schemas.openxmlformats.org/drawingml/2006/main" x="457200" y="1666875"/>
          <a:ext xmlns:a="http://schemas.openxmlformats.org/drawingml/2006/main" cx="5048250" cy="2200275"/>
        </p:xfrm>
        <a:graphic xmlns:a="http://schemas.openxmlformats.org/drawingml/2006/main">
          <a:graphicData uri="http://schemas.openxmlformats.org/drawingml/2006/chart">
            <c:chart xmlns:r="http://schemas.openxmlformats.org/officeDocument/2006/relationships" xmlns:c="http://schemas.openxmlformats.org/drawingml/2006/chart" r:id="Rd5cd085dd6a44eb6"/>
          </a:graphicData>
        </a:graphic>
      </p:graphicFrame>
      <p:sp>
        <p:nvSpPr>
          <p:cNvPr id="9" name="">
            <a:extLst xmlns:a="http://schemas.openxmlformats.org/drawingml/2006/main">
              <a:ext uri="{FF2B5EF4-FFF2-40B4-BE49-F238E27FC236}">
                <a16:creationId xmlns:a16="http://schemas.microsoft.com/office/drawing/2014/main" id="{138291B5-8396-486E-B063-2ABCD02F3ED2}"/>
              </a:ext>
            </a:extLst>
          </p:cNvPr>
          <p:cNvSpPr>
            <a:spLocks xmlns:a="http://schemas.openxmlformats.org/drawingml/2006/main" noGrp="1"/>
          </p:cNvSpPr>
          <p:nvPr/>
        </p:nvSpPr>
        <p:spPr>
          <a:xfrm xmlns:a="http://schemas.openxmlformats.org/drawingml/2006/main">
            <a:off x="5934075" y="1438275"/>
            <a:ext cx="266700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56101"/>
          </a:bodyPr>
          <a:lstStyle xmlns:a="http://schemas.openxmlformats.org/drawingml/2006/main"/>
          <a:p xmlns:a="http://schemas.openxmlformats.org/drawingml/2006/main">
            <a:pPr algn="l">
              <a:defRPr sz="713" b="1" i="0">
                <a:solidFill>
                  <a:srgbClr val="00E5FF"/>
                </a:solidFill>
                <a:latin typeface="Calibri"/>
                <a:ea typeface="Calibri"/>
                <a:cs typeface="Calibri"/>
              </a:defRPr>
            </a:pPr>
            <a:r>
              <a:rPr sz="713" b="1" i="0">
                <a:solidFill>
                  <a:srgbClr val="00E5FF"/>
                </a:solidFill>
                <a:latin typeface="Calibri"/>
                <a:ea typeface="Calibri"/>
                <a:cs typeface="Calibri"/>
              </a:rPr>
              <a:t>OPEN REQUESTS BY AGE</a:t>
            </a:r>
          </a:p>
        </p:txBody>
      </p:sp>
      <p:graphicFrame>
        <p:nvGraphicFramePr>
          <p:cNvPr id="29" name="Chart"/>
          <p:cNvGraphicFramePr/>
          <p:nvPr/>
        </p:nvGraphicFramePr>
        <p:xfrm>
          <a:off xmlns:a="http://schemas.openxmlformats.org/drawingml/2006/main" x="5724525" y="1695450"/>
          <a:ext xmlns:a="http://schemas.openxmlformats.org/drawingml/2006/main" cx="2905125" cy="1562100"/>
        </p:xfrm>
        <a:graphic xmlns:a="http://schemas.openxmlformats.org/drawingml/2006/main">
          <a:graphicData uri="http://schemas.openxmlformats.org/drawingml/2006/chart">
            <c:chart xmlns:r="http://schemas.openxmlformats.org/officeDocument/2006/relationships" xmlns:c="http://schemas.openxmlformats.org/drawingml/2006/chart" r:id="R859f8293e6b94ec0"/>
          </a:graphicData>
        </a:graphic>
      </p:graphicFrame>
      <p:sp>
        <p:nvSpPr>
          <p:cNvPr id="11" name="">
            <a:extLst xmlns:a="http://schemas.openxmlformats.org/drawingml/2006/main">
              <a:ext uri="{FF2B5EF4-FFF2-40B4-BE49-F238E27FC236}">
                <a16:creationId xmlns:a16="http://schemas.microsoft.com/office/drawing/2014/main" id="{5DB5CEB1-E6C1-4F5A-9888-08FFFF648DE0}"/>
              </a:ext>
            </a:extLst>
          </p:cNvPr>
          <p:cNvSpPr>
            <a:spLocks xmlns:a="http://schemas.openxmlformats.org/drawingml/2006/main" noGrp="1"/>
          </p:cNvSpPr>
          <p:nvPr/>
        </p:nvSpPr>
        <p:spPr>
          <a:xfrm xmlns:a="http://schemas.openxmlformats.org/drawingml/2006/main">
            <a:off x="5934075" y="3371850"/>
            <a:ext cx="2695575" cy="571500"/>
          </a:xfrm>
          <a:prstGeom xmlns:a="http://schemas.openxmlformats.org/drawingml/2006/main" prst="rect">
            <a:avLst/>
          </a:prstGeom>
          <a:solidFill xmlns:a="http://schemas.openxmlformats.org/drawingml/2006/main">
            <a:srgbClr val="F7E8EA"/>
          </a:solidFill>
          <a:ln xmlns:a="http://schemas.openxmlformats.org/drawingml/2006/main" w="0">
            <a:solidFill>
              <a:srgbClr val="F7E8EA"/>
            </a:solidFill>
            <a:prstDash val="solid"/>
          </a:ln>
        </p:spPr>
      </p:sp>
      <p:sp>
        <p:nvSpPr>
          <p:cNvPr id="12" name="">
            <a:extLst xmlns:a="http://schemas.openxmlformats.org/drawingml/2006/main">
              <a:ext uri="{FF2B5EF4-FFF2-40B4-BE49-F238E27FC236}">
                <a16:creationId xmlns:a16="http://schemas.microsoft.com/office/drawing/2014/main" id="{EE64F3B0-D9E6-4EAB-A6BA-968DE537E7FF}"/>
              </a:ext>
            </a:extLst>
          </p:cNvPr>
          <p:cNvSpPr>
            <a:spLocks xmlns:a="http://schemas.openxmlformats.org/drawingml/2006/main" noGrp="1"/>
          </p:cNvSpPr>
          <p:nvPr/>
        </p:nvSpPr>
        <p:spPr>
          <a:xfrm xmlns:a="http://schemas.openxmlformats.org/drawingml/2006/main">
            <a:off x="6076950" y="3467100"/>
            <a:ext cx="6286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2619"/>
          </a:bodyPr>
          <a:lstStyle xmlns:a="http://schemas.openxmlformats.org/drawingml/2006/main"/>
          <a:p xmlns:a="http://schemas.openxmlformats.org/drawingml/2006/main">
            <a:pPr algn="l">
              <a:defRPr sz="2100" b="1" i="0">
                <a:solidFill>
                  <a:srgbClr val="00E5FF"/>
                </a:solidFill>
                <a:latin typeface="Calibri"/>
                <a:ea typeface="Calibri"/>
                <a:cs typeface="Calibri"/>
              </a:defRPr>
            </a:pPr>
            <a:r>
              <a:rPr sz="2100" b="1" i="0">
                <a:solidFill>
                  <a:srgbClr val="00E5FF"/>
                </a:solidFill>
                <a:latin typeface="Calibri"/>
                <a:ea typeface="Calibri"/>
                <a:cs typeface="Calibri"/>
              </a:rPr>
              <a:t>300</a:t>
            </a:r>
          </a:p>
        </p:txBody>
      </p:sp>
      <p:sp>
        <p:nvSpPr>
          <p:cNvPr id="13" name="">
            <a:extLst xmlns:a="http://schemas.openxmlformats.org/drawingml/2006/main">
              <a:ext uri="{FF2B5EF4-FFF2-40B4-BE49-F238E27FC236}">
                <a16:creationId xmlns:a16="http://schemas.microsoft.com/office/drawing/2014/main" id="{8DD48B7D-A8B1-45AD-BB46-669ABE4E4C50}"/>
              </a:ext>
            </a:extLst>
          </p:cNvPr>
          <p:cNvSpPr>
            <a:spLocks xmlns:a="http://schemas.openxmlformats.org/drawingml/2006/main" noGrp="1"/>
          </p:cNvSpPr>
          <p:nvPr/>
        </p:nvSpPr>
        <p:spPr>
          <a:xfrm xmlns:a="http://schemas.openxmlformats.org/drawingml/2006/main">
            <a:off x="6743700" y="3495675"/>
            <a:ext cx="17240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9824"/>
          </a:bodyPr>
          <a:lstStyle xmlns:a="http://schemas.openxmlformats.org/drawingml/2006/main"/>
          <a:p xmlns:a="http://schemas.openxmlformats.org/drawingml/2006/main">
            <a:pPr algn="l">
              <a:defRPr sz="1013" b="1" i="0">
                <a:solidFill>
                  <a:srgbClr val="242A30"/>
                </a:solidFill>
                <a:latin typeface="Calibri"/>
                <a:ea typeface="Calibri"/>
                <a:cs typeface="Calibri"/>
              </a:defRPr>
            </a:pPr>
            <a:r>
              <a:rPr sz="1013" b="1" i="0">
                <a:solidFill>
                  <a:srgbClr val="242A30"/>
                </a:solidFill>
                <a:latin typeface="Calibri"/>
                <a:ea typeface="Calibri"/>
                <a:cs typeface="Calibri"/>
              </a:rPr>
              <a:t>requests are older than 20 days</a:t>
            </a:r>
          </a:p>
        </p:txBody>
      </p:sp>
      <p:sp xmlns:a="http://schemas.openxmlformats.org/drawingml/2006/main">
        <p:nvSpPr>
          <p:cNvPr id="30" name="Rectangle 29"/>
          <p:cNvSpPr/>
          <p:nvPr/>
        </p:nvSpPr>
        <p:spPr>
          <a:xfrm>
            <a:off x="514350" y="4096512"/>
            <a:ext cx="8115300" cy="530352"/>
          </a:xfrm>
          <a:prstGeom prst="rect">
            <a:avLst/>
          </a:prstGeom>
          <a:solidFill>
            <a:srgbClr val="252A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31" name="TextBox 30"/>
          <p:cNvSpPr txBox="1"/>
          <p:nvPr/>
        </p:nvSpPr>
        <p:spPr>
          <a:xfrm>
            <a:off x="624078" y="4169664"/>
            <a:ext cx="530352" cy="420624"/>
          </a:xfrm>
          <a:prstGeom prst="rect">
            <a:avLst/>
          </a:prstGeom>
          <a:noFill/>
        </p:spPr>
        <p:txBody>
          <a:bodyPr wrap="none" lIns="0" rIns="0" tIns="0" bIns="0">
            <a:spAutoFit/>
          </a:bodyPr>
          <a:lstStyle/>
          <a:p>
            <a:pPr algn="l"/>
            <a:r>
              <a:rPr sz="750" b="1">
                <a:solidFill>
                  <a:srgbClr val="8DEEFF"/>
                </a:solidFill>
                <a:latin typeface="Calibri"/>
              </a:rPr>
              <a:t>SIGNAL</a:t>
            </a:r>
          </a:p>
        </p:txBody>
      </p:sp>
      <p:sp xmlns:a="http://schemas.openxmlformats.org/drawingml/2006/main">
        <p:nvSpPr>
          <p:cNvPr id="32" name="TextBox 31"/>
          <p:cNvSpPr txBox="1"/>
          <p:nvPr/>
        </p:nvSpPr>
        <p:spPr>
          <a:xfrm>
            <a:off x="1191006" y="4146804"/>
            <a:ext cx="1837944" cy="448056"/>
          </a:xfrm>
          <a:prstGeom prst="rect">
            <a:avLst/>
          </a:prstGeom>
          <a:noFill/>
        </p:spPr>
        <p:txBody>
          <a:bodyPr wrap="square" lIns="0" rIns="0" tIns="0" bIns="0" anchor="ctr">
            <a:spAutoFit/>
          </a:bodyPr>
          <a:lstStyle/>
          <a:p>
            <a:pPr algn="l"/>
            <a:r>
              <a:rPr sz="950" b="1">
                <a:solidFill>
                  <a:srgbClr val="FFFFFF"/>
                </a:solidFill>
                <a:latin typeface="Calibri"/>
              </a:rPr>
              <a:t>300 requests remain more than 20 days old.</a:t>
            </a:r>
          </a:p>
        </p:txBody>
      </p:sp>
      <p:sp xmlns:a="http://schemas.openxmlformats.org/drawingml/2006/main">
        <p:nvSpPr>
          <p:cNvPr id="33" name="Rectangle 32"/>
          <p:cNvSpPr/>
          <p:nvPr/>
        </p:nvSpPr>
        <p:spPr>
          <a:xfrm>
            <a:off x="3102102" y="4197096"/>
            <a:ext cx="9144" cy="329184"/>
          </a:xfrm>
          <a:prstGeom prst="rect">
            <a:avLst/>
          </a:prstGeom>
          <a:solidFill>
            <a:srgbClr val="5960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34" name="TextBox 33"/>
          <p:cNvSpPr txBox="1"/>
          <p:nvPr/>
        </p:nvSpPr>
        <p:spPr>
          <a:xfrm>
            <a:off x="3284982" y="4169664"/>
            <a:ext cx="530352" cy="420624"/>
          </a:xfrm>
          <a:prstGeom prst="rect">
            <a:avLst/>
          </a:prstGeom>
          <a:noFill/>
        </p:spPr>
        <p:txBody>
          <a:bodyPr wrap="none" lIns="0" rIns="0" tIns="0" bIns="0">
            <a:spAutoFit/>
          </a:bodyPr>
          <a:lstStyle/>
          <a:p>
            <a:pPr algn="l"/>
            <a:r>
              <a:rPr sz="750" b="1">
                <a:solidFill>
                  <a:srgbClr val="8DEEFF"/>
                </a:solidFill>
                <a:latin typeface="Calibri"/>
              </a:rPr>
              <a:t>DECISION</a:t>
            </a:r>
          </a:p>
        </p:txBody>
      </p:sp>
      <p:sp xmlns:a="http://schemas.openxmlformats.org/drawingml/2006/main">
        <p:nvSpPr>
          <p:cNvPr id="35" name="TextBox 34"/>
          <p:cNvSpPr txBox="1"/>
          <p:nvPr/>
        </p:nvSpPr>
        <p:spPr>
          <a:xfrm>
            <a:off x="3851910" y="4146804"/>
            <a:ext cx="1764792" cy="448056"/>
          </a:xfrm>
          <a:prstGeom prst="rect">
            <a:avLst/>
          </a:prstGeom>
          <a:noFill/>
        </p:spPr>
        <p:txBody>
          <a:bodyPr wrap="square" lIns="0" rIns="0" tIns="0" bIns="0" anchor="ctr">
            <a:spAutoFit/>
          </a:bodyPr>
          <a:lstStyle/>
          <a:p>
            <a:pPr algn="l"/>
            <a:r>
              <a:rPr sz="950" b="1">
                <a:solidFill>
                  <a:srgbClr val="FFFFFF"/>
                </a:solidFill>
                <a:latin typeface="Calibri"/>
              </a:rPr>
              <a:t>Where should capacity go to reduce aging?</a:t>
            </a:r>
          </a:p>
        </p:txBody>
      </p:sp>
      <p:sp xmlns:a="http://schemas.openxmlformats.org/drawingml/2006/main">
        <p:nvSpPr>
          <p:cNvPr id="36" name="Rectangle 35"/>
          <p:cNvSpPr/>
          <p:nvPr/>
        </p:nvSpPr>
        <p:spPr>
          <a:xfrm>
            <a:off x="5689854" y="4197096"/>
            <a:ext cx="9144" cy="329184"/>
          </a:xfrm>
          <a:prstGeom prst="rect">
            <a:avLst/>
          </a:prstGeom>
          <a:solidFill>
            <a:srgbClr val="5960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37" name="TextBox 36"/>
          <p:cNvSpPr txBox="1"/>
          <p:nvPr/>
        </p:nvSpPr>
        <p:spPr>
          <a:xfrm>
            <a:off x="5872734" y="4169664"/>
            <a:ext cx="530352" cy="420624"/>
          </a:xfrm>
          <a:prstGeom prst="rect">
            <a:avLst/>
          </a:prstGeom>
          <a:noFill/>
        </p:spPr>
        <p:txBody>
          <a:bodyPr wrap="none" lIns="0" rIns="0" tIns="0" bIns="0">
            <a:spAutoFit/>
          </a:bodyPr>
          <a:lstStyle/>
          <a:p>
            <a:pPr algn="l"/>
            <a:r>
              <a:rPr sz="750" b="1">
                <a:solidFill>
                  <a:srgbClr val="A9D1BE"/>
                </a:solidFill>
                <a:latin typeface="Calibri"/>
              </a:rPr>
              <a:t>RESPONSE</a:t>
            </a:r>
          </a:p>
        </p:txBody>
      </p:sp>
      <p:sp xmlns:a="http://schemas.openxmlformats.org/drawingml/2006/main">
        <p:nvSpPr>
          <p:cNvPr id="38" name="TextBox 37"/>
          <p:cNvSpPr txBox="1"/>
          <p:nvPr/>
        </p:nvSpPr>
        <p:spPr>
          <a:xfrm>
            <a:off x="6439662" y="4146804"/>
            <a:ext cx="2116836" cy="448056"/>
          </a:xfrm>
          <a:prstGeom prst="rect">
            <a:avLst/>
          </a:prstGeom>
          <a:noFill/>
        </p:spPr>
        <p:txBody>
          <a:bodyPr wrap="square" lIns="0" rIns="0" tIns="0" bIns="0" anchor="ctr">
            <a:spAutoFit/>
          </a:bodyPr>
          <a:lstStyle/>
          <a:p>
            <a:pPr algn="l"/>
            <a:r>
              <a:rPr sz="950" b="1">
                <a:solidFill>
                  <a:srgbClr val="FFFFFF"/>
                </a:solidFill>
                <a:latin typeface="Calibri"/>
              </a:rPr>
              <a:t>Protect throughput while concentrating effort on the oldest work.</a:t>
            </a:r>
          </a:p>
        </p:txBody>
      </p:sp>
    </p:spTree>
    <p:extLst>
      <p:ext uri="{BB962C8B-B14F-4D97-AF65-F5344CB8AC3E}">
        <p14:creationId xmlns:p14="http://schemas.microsoft.com/office/powerpoint/2010/main" val="684928393"/>
      </p:ext>
    </p:extLst>
  </p:cSld>
</p:sld>
</file>

<file path=ppt/slides/slide12.xml><?xml version="1.0" encoding="utf-8"?>
<p:sld xmlns:p="http://schemas.openxmlformats.org/presentationml/2006/main">
  <p:cSld>
    <p:bg>
      <p:bgPr>
        <a:solidFill xmlns:a="http://schemas.openxmlformats.org/drawingml/2006/main">
          <a:srgbClr val="F5F6F7"/>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BF8C6ABF-1416-4322-AC51-930916E132AD}"/>
              </a:ext>
            </a:extLst>
          </p:cNvPr>
          <p:cNvSpPr>
            <a:spLocks xmlns:a="http://schemas.openxmlformats.org/drawingml/2006/main" noGrp="1"/>
          </p:cNvSpPr>
          <p:nvPr/>
        </p:nvSpPr>
        <p:spPr>
          <a:xfrm xmlns:a="http://schemas.openxmlformats.org/drawingml/2006/main">
            <a:off x="502920" y="411480"/>
            <a:ext cx="7315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200" b="1" spc="300">
                <a:solidFill>
                  <a:srgbClr val="00E5FF"/>
                </a:solidFill>
                <a:latin typeface="Calibri"/>
                <a:ea typeface="Calibri"/>
                <a:cs typeface="Calibri"/>
              </a:rPr>
              <a:t>HONEST REFLECTION</a:t>
            </a:r>
            <a:endParaRPr sz="1200"/>
          </a:p>
        </p:txBody>
      </p:sp>
      <p:sp>
        <p:nvSpPr>
          <p:cNvPr id="3" name="Text 1">
            <a:extLst xmlns:a="http://schemas.openxmlformats.org/drawingml/2006/main">
              <a:ext uri="{FF2B5EF4-FFF2-40B4-BE49-F238E27FC236}">
                <a16:creationId xmlns:a16="http://schemas.microsoft.com/office/drawing/2014/main" id="{A7E3CC2F-AB78-49AB-8007-48760539C1F9}"/>
              </a:ext>
            </a:extLst>
          </p:cNvPr>
          <p:cNvSpPr>
            <a:spLocks xmlns:a="http://schemas.openxmlformats.org/drawingml/2006/main" noGrp="1"/>
          </p:cNvSpPr>
          <p:nvPr/>
        </p:nvSpPr>
        <p:spPr>
          <a:xfrm xmlns:a="http://schemas.openxmlformats.org/drawingml/2006/main">
            <a:off x="502920" y="658368"/>
            <a:ext cx="822960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00000"/>
              </a:lnSpc>
              <a:buNone/>
            </a:pPr>
            <a:r>
              <a:rPr sz="3400" b="1">
                <a:solidFill>
                  <a:srgbClr val="242A30"/>
                </a:solidFill>
                <a:latin typeface="Georgia"/>
                <a:ea typeface="Georgia"/>
                <a:cs typeface="Georgia"/>
              </a:rPr>
              <a:t>What We Got Wrong</a:t>
            </a:r>
            <a:endParaRPr sz="3400"/>
          </a:p>
        </p:txBody>
      </p:sp>
      <p:sp>
        <p:nvSpPr>
          <p:cNvPr id="4" name="anim-1-163">
            <a:extLst xmlns:a="http://schemas.openxmlformats.org/drawingml/2006/main">
              <a:ext uri="{FF2B5EF4-FFF2-40B4-BE49-F238E27FC236}">
                <a16:creationId xmlns:a16="http://schemas.microsoft.com/office/drawing/2014/main" id="{4301B8CD-8AFE-4DF6-9BC9-846AD250A02A}"/>
              </a:ext>
            </a:extLst>
          </p:cNvPr>
          <p:cNvSpPr>
            <a:spLocks xmlns:a="http://schemas.openxmlformats.org/drawingml/2006/main" noGrp="1"/>
          </p:cNvSpPr>
          <p:nvPr/>
        </p:nvSpPr>
        <p:spPr>
          <a:xfrm xmlns:a="http://schemas.openxmlformats.org/drawingml/2006/main">
            <a:off x="502920" y="1463040"/>
            <a:ext cx="2615184" cy="3108960"/>
          </a:xfrm>
          <a:prstGeom xmlns:a="http://schemas.openxmlformats.org/drawingml/2006/main" prst="rect">
            <a:avLst/>
          </a:prstGeom>
          <a:solidFill xmlns:a="http://schemas.openxmlformats.org/drawingml/2006/main">
            <a:srgbClr val="FFFFFF"/>
          </a:solidFill>
          <a:ln xmlns:a="http://schemas.openxmlformats.org/drawingml/2006/main" w="12700">
            <a:solidFill>
              <a:srgbClr val="DBDFE3"/>
            </a:solidFill>
            <a:prstDash val="solid"/>
          </a:ln>
          <a:effectLst xmlns:a="http://schemas.openxmlformats.org/drawingml/2006/main">
            <a:outerShdw blurRad="63500" dist="25400" dir="8100000" algn="bl" rotWithShape="0">
              <a:srgbClr val="9AA1A8">
                <a:alpha val="30000"/>
              </a:srgbClr>
            </a:outerShdw>
          </a:effectLst>
        </p:spPr>
        <p:txBody>
          <a:bodyPr xmlns:a="http://schemas.openxmlformats.org/drawingml/2006/main"/>
          <a:lstStyle xmlns:a="http://schemas.openxmlformats.org/drawingml/2006/main"/>
          <a:p xmlns:a="http://schemas.openxmlformats.org/drawingml/2006/main">
            <a:endParaRPr/>
          </a:p>
        </p:txBody>
      </p:sp>
      <p:sp>
        <p:nvSpPr>
          <p:cNvPr id="5" name="anim-1-164">
            <a:extLst xmlns:a="http://schemas.openxmlformats.org/drawingml/2006/main">
              <a:ext uri="{FF2B5EF4-FFF2-40B4-BE49-F238E27FC236}">
                <a16:creationId xmlns:a16="http://schemas.microsoft.com/office/drawing/2014/main" id="{4D801BD8-186B-4384-8D53-1F40F8BFBFEA}"/>
              </a:ext>
            </a:extLst>
          </p:cNvPr>
          <p:cNvSpPr>
            <a:spLocks xmlns:a="http://schemas.openxmlformats.org/drawingml/2006/main" noGrp="1"/>
          </p:cNvSpPr>
          <p:nvPr/>
        </p:nvSpPr>
        <p:spPr>
          <a:xfrm xmlns:a="http://schemas.openxmlformats.org/drawingml/2006/main">
            <a:off x="1298448" y="1755648"/>
            <a:ext cx="1024128" cy="1024128"/>
          </a:xfrm>
          <a:prstGeom xmlns:a="http://schemas.openxmlformats.org/drawingml/2006/main" prst="ellipse">
            <a:avLst/>
          </a:prstGeom>
          <a:solidFill xmlns:a="http://schemas.openxmlformats.org/drawingml/2006/main">
            <a:srgbClr val="EAFBFC"/>
          </a:solidFill>
          <a:ln xmlns:a="http://schemas.openxmlformats.org/drawingml/2006/main" w="15875">
            <a:solidFill>
              <a:srgbClr val="00E5FF"/>
            </a:solidFill>
            <a:prstDash val="solid"/>
          </a:ln>
        </p:spPr>
        <p:txBody>
          <a:bodyPr xmlns:a="http://schemas.openxmlformats.org/drawingml/2006/main"/>
          <a:lstStyle xmlns:a="http://schemas.openxmlformats.org/drawingml/2006/main"/>
          <a:p xmlns:a="http://schemas.openxmlformats.org/drawingml/2006/main">
            <a:endParaRPr/>
          </a:p>
        </p:txBody>
      </p:sp>
      <p:pic>
        <p:nvPicPr>
          <p:cNvPr id="31" name="anim-1-165"/>
          <p:cNvPicPr>
            <a:picLocks xmlns:a="http://schemas.openxmlformats.org/drawingml/2006/main" noChangeAspect="1"/>
          </p:cNvPicPr>
          <p:nvPr/>
        </p:nvPicPr>
        <p:blipFill>
          <a:blip xmlns:r="http://schemas.openxmlformats.org/officeDocument/2006/relationships" xmlns:a="http://schemas.openxmlformats.org/drawingml/2006/main" r:embed="R51e6290d185246b4"/>
          <a:stretch xmlns:a="http://schemas.openxmlformats.org/drawingml/2006/main">
            <a:fillRect l="0" t="0" r="0" b="0"/>
          </a:stretch>
        </p:blipFill>
        <p:spPr>
          <a:xfrm xmlns:a="http://schemas.openxmlformats.org/drawingml/2006/main">
            <a:off x="1472550" y="1929750"/>
            <a:ext cx="675924" cy="675924"/>
          </a:xfrm>
          <a:prstGeom xmlns:a="http://schemas.openxmlformats.org/drawingml/2006/main" prst="rect">
            <a:avLst/>
          </a:prstGeom>
        </p:spPr>
      </p:pic>
      <p:sp>
        <p:nvSpPr>
          <p:cNvPr id="7" name="anim-1-166">
            <a:extLst xmlns:a="http://schemas.openxmlformats.org/drawingml/2006/main">
              <a:ext uri="{FF2B5EF4-FFF2-40B4-BE49-F238E27FC236}">
                <a16:creationId xmlns:a16="http://schemas.microsoft.com/office/drawing/2014/main" id="{BBC2AF16-5B24-4034-9F56-137AE79A98C7}"/>
              </a:ext>
            </a:extLst>
          </p:cNvPr>
          <p:cNvSpPr>
            <a:spLocks xmlns:a="http://schemas.openxmlformats.org/drawingml/2006/main" noGrp="1"/>
          </p:cNvSpPr>
          <p:nvPr/>
        </p:nvSpPr>
        <p:spPr>
          <a:xfrm xmlns:a="http://schemas.openxmlformats.org/drawingml/2006/main">
            <a:off x="502920" y="2907792"/>
            <a:ext cx="261518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00E5FF"/>
                </a:solidFill>
                <a:latin typeface="Calibri"/>
                <a:ea typeface="Calibri"/>
                <a:cs typeface="Calibri"/>
              </a:rPr>
              <a:t>01</a:t>
            </a:r>
            <a:endParaRPr sz="1200"/>
          </a:p>
        </p:txBody>
      </p:sp>
      <p:sp>
        <p:nvSpPr>
          <p:cNvPr id="8" name="anim-1-167">
            <a:extLst xmlns:a="http://schemas.openxmlformats.org/drawingml/2006/main">
              <a:ext uri="{FF2B5EF4-FFF2-40B4-BE49-F238E27FC236}">
                <a16:creationId xmlns:a16="http://schemas.microsoft.com/office/drawing/2014/main" id="{25AD9B77-077C-4537-B85E-D699E4B82F1E}"/>
              </a:ext>
            </a:extLst>
          </p:cNvPr>
          <p:cNvSpPr>
            <a:spLocks xmlns:a="http://schemas.openxmlformats.org/drawingml/2006/main" noGrp="1"/>
          </p:cNvSpPr>
          <p:nvPr/>
        </p:nvSpPr>
        <p:spPr>
          <a:xfrm xmlns:a="http://schemas.openxmlformats.org/drawingml/2006/main">
            <a:off x="667512" y="3182112"/>
            <a:ext cx="228600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ctr">
              <a:lnSpc>
                <a:spcPct val="98000"/>
              </a:lnSpc>
              <a:buNone/>
            </a:pPr>
            <a:r>
              <a:rPr sz="1350" b="1">
                <a:solidFill>
                  <a:srgbClr val="242A30"/>
                </a:solidFill>
                <a:latin typeface="Georgia"/>
                <a:ea typeface="Georgia"/>
                <a:cs typeface="Georgia"/>
              </a:rPr>
              <a:t>We believed dashboards would solve the problem</a:t>
            </a:r>
            <a:endParaRPr sz="1350"/>
          </a:p>
        </p:txBody>
      </p:sp>
      <p:sp>
        <p:nvSpPr>
          <p:cNvPr id="9" name="anim-1-168">
            <a:extLst xmlns:a="http://schemas.openxmlformats.org/drawingml/2006/main">
              <a:ext uri="{FF2B5EF4-FFF2-40B4-BE49-F238E27FC236}">
                <a16:creationId xmlns:a16="http://schemas.microsoft.com/office/drawing/2014/main" id="{856CB918-6102-4666-A59F-8BD96CA1F01E}"/>
              </a:ext>
            </a:extLst>
          </p:cNvPr>
          <p:cNvSpPr>
            <a:spLocks xmlns:a="http://schemas.openxmlformats.org/drawingml/2006/main" noGrp="1"/>
          </p:cNvSpPr>
          <p:nvPr/>
        </p:nvSpPr>
        <p:spPr>
          <a:xfrm xmlns:a="http://schemas.openxmlformats.org/drawingml/2006/main">
            <a:off x="685800" y="4078224"/>
            <a:ext cx="2249424"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ctr">
              <a:lnSpc>
                <a:spcPct val="98000"/>
              </a:lnSpc>
              <a:buNone/>
            </a:pPr>
            <a:r>
              <a:rPr sz="1050">
                <a:solidFill>
                  <a:srgbClr val="46505A"/>
                </a:solidFill>
                <a:latin typeface="Calibri"/>
                <a:ea typeface="Calibri"/>
                <a:cs typeface="Calibri"/>
              </a:rPr>
              <a:t>The dashboard was never the fix — the decision behind it was.</a:t>
            </a:r>
            <a:endParaRPr sz="1050"/>
          </a:p>
        </p:txBody>
      </p:sp>
      <p:sp>
        <p:nvSpPr>
          <p:cNvPr id="10" name="anim-2-169">
            <a:extLst xmlns:a="http://schemas.openxmlformats.org/drawingml/2006/main">
              <a:ext uri="{FF2B5EF4-FFF2-40B4-BE49-F238E27FC236}">
                <a16:creationId xmlns:a16="http://schemas.microsoft.com/office/drawing/2014/main" id="{42D99B0E-916D-49C0-95EC-14D232D731D3}"/>
              </a:ext>
            </a:extLst>
          </p:cNvPr>
          <p:cNvSpPr>
            <a:spLocks xmlns:a="http://schemas.openxmlformats.org/drawingml/2006/main" noGrp="1"/>
          </p:cNvSpPr>
          <p:nvPr/>
        </p:nvSpPr>
        <p:spPr>
          <a:xfrm xmlns:a="http://schemas.openxmlformats.org/drawingml/2006/main">
            <a:off x="3355848" y="1463040"/>
            <a:ext cx="2615184" cy="3108960"/>
          </a:xfrm>
          <a:prstGeom xmlns:a="http://schemas.openxmlformats.org/drawingml/2006/main" prst="rect">
            <a:avLst/>
          </a:prstGeom>
          <a:solidFill xmlns:a="http://schemas.openxmlformats.org/drawingml/2006/main">
            <a:srgbClr val="FFFFFF"/>
          </a:solidFill>
          <a:ln xmlns:a="http://schemas.openxmlformats.org/drawingml/2006/main" w="12700">
            <a:solidFill>
              <a:srgbClr val="DBDFE3"/>
            </a:solidFill>
            <a:prstDash val="solid"/>
          </a:ln>
          <a:effectLst xmlns:a="http://schemas.openxmlformats.org/drawingml/2006/main">
            <a:outerShdw blurRad="63500" dist="25400" dir="8100000" algn="bl" rotWithShape="0">
              <a:srgbClr val="9AA1A8">
                <a:alpha val="30000"/>
              </a:srgbClr>
            </a:outerShdw>
          </a:effectLst>
        </p:spPr>
        <p:txBody>
          <a:bodyPr xmlns:a="http://schemas.openxmlformats.org/drawingml/2006/main"/>
          <a:lstStyle xmlns:a="http://schemas.openxmlformats.org/drawingml/2006/main"/>
          <a:p xmlns:a="http://schemas.openxmlformats.org/drawingml/2006/main">
            <a:endParaRPr/>
          </a:p>
        </p:txBody>
      </p:sp>
      <p:sp>
        <p:nvSpPr>
          <p:cNvPr id="11" name="anim-2-170">
            <a:extLst xmlns:a="http://schemas.openxmlformats.org/drawingml/2006/main">
              <a:ext uri="{FF2B5EF4-FFF2-40B4-BE49-F238E27FC236}">
                <a16:creationId xmlns:a16="http://schemas.microsoft.com/office/drawing/2014/main" id="{51B35BBB-1793-45F7-8E87-78D27FF36E01}"/>
              </a:ext>
            </a:extLst>
          </p:cNvPr>
          <p:cNvSpPr>
            <a:spLocks xmlns:a="http://schemas.openxmlformats.org/drawingml/2006/main" noGrp="1"/>
          </p:cNvSpPr>
          <p:nvPr/>
        </p:nvSpPr>
        <p:spPr>
          <a:xfrm xmlns:a="http://schemas.openxmlformats.org/drawingml/2006/main">
            <a:off x="4151376" y="1755648"/>
            <a:ext cx="1024128" cy="1024128"/>
          </a:xfrm>
          <a:prstGeom xmlns:a="http://schemas.openxmlformats.org/drawingml/2006/main" prst="ellipse">
            <a:avLst/>
          </a:prstGeom>
          <a:solidFill xmlns:a="http://schemas.openxmlformats.org/drawingml/2006/main">
            <a:srgbClr val="EAFBFC"/>
          </a:solidFill>
          <a:ln xmlns:a="http://schemas.openxmlformats.org/drawingml/2006/main" w="15875">
            <a:solidFill>
              <a:srgbClr val="00E5FF"/>
            </a:solidFill>
            <a:prstDash val="solid"/>
          </a:ln>
        </p:spPr>
        <p:txBody>
          <a:bodyPr xmlns:a="http://schemas.openxmlformats.org/drawingml/2006/main"/>
          <a:lstStyle xmlns:a="http://schemas.openxmlformats.org/drawingml/2006/main"/>
          <a:p xmlns:a="http://schemas.openxmlformats.org/drawingml/2006/main">
            <a:endParaRPr/>
          </a:p>
        </p:txBody>
      </p:sp>
      <p:pic>
        <p:nvPicPr>
          <p:cNvPr id="37" name="anim-2-171"/>
          <p:cNvPicPr>
            <a:picLocks xmlns:a="http://schemas.openxmlformats.org/drawingml/2006/main" noChangeAspect="1"/>
          </p:cNvPicPr>
          <p:nvPr/>
        </p:nvPicPr>
        <p:blipFill>
          <a:blip xmlns:r="http://schemas.openxmlformats.org/officeDocument/2006/relationships" xmlns:a="http://schemas.openxmlformats.org/drawingml/2006/main" r:embed="Ra9fc9a1a1b2b4c92"/>
          <a:stretch xmlns:a="http://schemas.openxmlformats.org/drawingml/2006/main">
            <a:fillRect l="0" t="0" r="0" b="0"/>
          </a:stretch>
        </p:blipFill>
        <p:spPr>
          <a:xfrm xmlns:a="http://schemas.openxmlformats.org/drawingml/2006/main">
            <a:off x="4338979" y="1929750"/>
            <a:ext cx="648922" cy="675924"/>
          </a:xfrm>
          <a:prstGeom xmlns:a="http://schemas.openxmlformats.org/drawingml/2006/main" prst="rect">
            <a:avLst/>
          </a:prstGeom>
        </p:spPr>
      </p:pic>
      <p:sp>
        <p:nvSpPr>
          <p:cNvPr id="13" name="anim-2-172">
            <a:extLst xmlns:a="http://schemas.openxmlformats.org/drawingml/2006/main">
              <a:ext uri="{FF2B5EF4-FFF2-40B4-BE49-F238E27FC236}">
                <a16:creationId xmlns:a16="http://schemas.microsoft.com/office/drawing/2014/main" id="{FBFFE031-281A-46BC-A50A-3334E626722C}"/>
              </a:ext>
            </a:extLst>
          </p:cNvPr>
          <p:cNvSpPr>
            <a:spLocks xmlns:a="http://schemas.openxmlformats.org/drawingml/2006/main" noGrp="1"/>
          </p:cNvSpPr>
          <p:nvPr/>
        </p:nvSpPr>
        <p:spPr>
          <a:xfrm xmlns:a="http://schemas.openxmlformats.org/drawingml/2006/main">
            <a:off x="3355848" y="2907792"/>
            <a:ext cx="261518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00E5FF"/>
                </a:solidFill>
                <a:latin typeface="Calibri"/>
                <a:ea typeface="Calibri"/>
                <a:cs typeface="Calibri"/>
              </a:rPr>
              <a:t>02</a:t>
            </a:r>
            <a:endParaRPr sz="1200"/>
          </a:p>
        </p:txBody>
      </p:sp>
      <p:sp>
        <p:nvSpPr>
          <p:cNvPr id="14" name="anim-2-173">
            <a:extLst xmlns:a="http://schemas.openxmlformats.org/drawingml/2006/main">
              <a:ext uri="{FF2B5EF4-FFF2-40B4-BE49-F238E27FC236}">
                <a16:creationId xmlns:a16="http://schemas.microsoft.com/office/drawing/2014/main" id="{F83F7C74-03FB-4550-A9E4-69D9F9720818}"/>
              </a:ext>
            </a:extLst>
          </p:cNvPr>
          <p:cNvSpPr>
            <a:spLocks xmlns:a="http://schemas.openxmlformats.org/drawingml/2006/main" noGrp="1"/>
          </p:cNvSpPr>
          <p:nvPr/>
        </p:nvSpPr>
        <p:spPr>
          <a:xfrm xmlns:a="http://schemas.openxmlformats.org/drawingml/2006/main">
            <a:off x="3520440" y="3182112"/>
            <a:ext cx="228600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ctr">
              <a:lnSpc>
                <a:spcPct val="98000"/>
              </a:lnSpc>
              <a:buNone/>
            </a:pPr>
            <a:r>
              <a:rPr sz="1350" b="1">
                <a:solidFill>
                  <a:srgbClr val="242A30"/>
                </a:solidFill>
                <a:latin typeface="Georgia"/>
                <a:ea typeface="Georgia"/>
                <a:cs typeface="Georgia"/>
              </a:rPr>
              <a:t>We underestimated governance</a:t>
            </a:r>
            <a:endParaRPr sz="1350"/>
          </a:p>
        </p:txBody>
      </p:sp>
      <p:sp>
        <p:nvSpPr>
          <p:cNvPr id="15" name="anim-2-174">
            <a:extLst xmlns:a="http://schemas.openxmlformats.org/drawingml/2006/main">
              <a:ext uri="{FF2B5EF4-FFF2-40B4-BE49-F238E27FC236}">
                <a16:creationId xmlns:a16="http://schemas.microsoft.com/office/drawing/2014/main" id="{FE086C36-38B0-4A1F-B066-C4110FB489B2}"/>
              </a:ext>
            </a:extLst>
          </p:cNvPr>
          <p:cNvSpPr>
            <a:spLocks xmlns:a="http://schemas.openxmlformats.org/drawingml/2006/main" noGrp="1"/>
          </p:cNvSpPr>
          <p:nvPr/>
        </p:nvSpPr>
        <p:spPr>
          <a:xfrm xmlns:a="http://schemas.openxmlformats.org/drawingml/2006/main">
            <a:off x="3538728" y="4078224"/>
            <a:ext cx="2249424"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ctr">
              <a:lnSpc>
                <a:spcPct val="98000"/>
              </a:lnSpc>
              <a:buNone/>
            </a:pPr>
            <a:r>
              <a:rPr sz="1050">
                <a:solidFill>
                  <a:srgbClr val="46505A"/>
                </a:solidFill>
                <a:latin typeface="Calibri"/>
                <a:ea typeface="Calibri"/>
                <a:cs typeface="Calibri"/>
              </a:rPr>
              <a:t>Trust in the numbers took far longer to build than any report.</a:t>
            </a:r>
            <a:endParaRPr sz="1050"/>
          </a:p>
        </p:txBody>
      </p:sp>
      <p:sp>
        <p:nvSpPr>
          <p:cNvPr id="16" name="anim-3-175">
            <a:extLst xmlns:a="http://schemas.openxmlformats.org/drawingml/2006/main">
              <a:ext uri="{FF2B5EF4-FFF2-40B4-BE49-F238E27FC236}">
                <a16:creationId xmlns:a16="http://schemas.microsoft.com/office/drawing/2014/main" id="{D8A21167-F262-404D-BF35-2F1F9149F3CA}"/>
              </a:ext>
            </a:extLst>
          </p:cNvPr>
          <p:cNvSpPr>
            <a:spLocks xmlns:a="http://schemas.openxmlformats.org/drawingml/2006/main" noGrp="1"/>
          </p:cNvSpPr>
          <p:nvPr/>
        </p:nvSpPr>
        <p:spPr>
          <a:xfrm xmlns:a="http://schemas.openxmlformats.org/drawingml/2006/main">
            <a:off x="6208776" y="1463040"/>
            <a:ext cx="2615184" cy="3108960"/>
          </a:xfrm>
          <a:prstGeom xmlns:a="http://schemas.openxmlformats.org/drawingml/2006/main" prst="rect">
            <a:avLst/>
          </a:prstGeom>
          <a:solidFill xmlns:a="http://schemas.openxmlformats.org/drawingml/2006/main">
            <a:srgbClr val="FFFFFF"/>
          </a:solidFill>
          <a:ln xmlns:a="http://schemas.openxmlformats.org/drawingml/2006/main" w="12700">
            <a:solidFill>
              <a:srgbClr val="DBDFE3"/>
            </a:solidFill>
            <a:prstDash val="solid"/>
          </a:ln>
          <a:effectLst xmlns:a="http://schemas.openxmlformats.org/drawingml/2006/main">
            <a:outerShdw blurRad="63500" dist="25400" dir="8100000" algn="bl" rotWithShape="0">
              <a:srgbClr val="9AA1A8">
                <a:alpha val="30000"/>
              </a:srgbClr>
            </a:outerShdw>
          </a:effectLst>
        </p:spPr>
        <p:txBody>
          <a:bodyPr xmlns:a="http://schemas.openxmlformats.org/drawingml/2006/main"/>
          <a:lstStyle xmlns:a="http://schemas.openxmlformats.org/drawingml/2006/main"/>
          <a:p xmlns:a="http://schemas.openxmlformats.org/drawingml/2006/main">
            <a:endParaRPr/>
          </a:p>
        </p:txBody>
      </p:sp>
      <p:sp>
        <p:nvSpPr>
          <p:cNvPr id="17" name="anim-3-176">
            <a:extLst xmlns:a="http://schemas.openxmlformats.org/drawingml/2006/main">
              <a:ext uri="{FF2B5EF4-FFF2-40B4-BE49-F238E27FC236}">
                <a16:creationId xmlns:a16="http://schemas.microsoft.com/office/drawing/2014/main" id="{9F814B30-6E93-4845-BE99-9FD5474D23DD}"/>
              </a:ext>
            </a:extLst>
          </p:cNvPr>
          <p:cNvSpPr>
            <a:spLocks xmlns:a="http://schemas.openxmlformats.org/drawingml/2006/main" noGrp="1"/>
          </p:cNvSpPr>
          <p:nvPr/>
        </p:nvSpPr>
        <p:spPr>
          <a:xfrm xmlns:a="http://schemas.openxmlformats.org/drawingml/2006/main">
            <a:off x="7004304" y="1755648"/>
            <a:ext cx="1024128" cy="1024128"/>
          </a:xfrm>
          <a:prstGeom xmlns:a="http://schemas.openxmlformats.org/drawingml/2006/main" prst="ellipse">
            <a:avLst/>
          </a:prstGeom>
          <a:solidFill xmlns:a="http://schemas.openxmlformats.org/drawingml/2006/main">
            <a:srgbClr val="EAFBFC"/>
          </a:solidFill>
          <a:ln xmlns:a="http://schemas.openxmlformats.org/drawingml/2006/main" w="15875">
            <a:solidFill>
              <a:srgbClr val="00E5FF"/>
            </a:solidFill>
            <a:prstDash val="solid"/>
          </a:ln>
        </p:spPr>
        <p:txBody>
          <a:bodyPr xmlns:a="http://schemas.openxmlformats.org/drawingml/2006/main"/>
          <a:lstStyle xmlns:a="http://schemas.openxmlformats.org/drawingml/2006/main"/>
          <a:p xmlns:a="http://schemas.openxmlformats.org/drawingml/2006/main">
            <a:endParaRPr/>
          </a:p>
        </p:txBody>
      </p:sp>
      <p:pic>
        <p:nvPicPr>
          <p:cNvPr id="43" name="anim-3-177"/>
          <p:cNvPicPr>
            <a:picLocks xmlns:a="http://schemas.openxmlformats.org/drawingml/2006/main" noChangeAspect="1"/>
          </p:cNvPicPr>
          <p:nvPr/>
        </p:nvPicPr>
        <p:blipFill>
          <a:blip xmlns:r="http://schemas.openxmlformats.org/officeDocument/2006/relationships" xmlns:a="http://schemas.openxmlformats.org/drawingml/2006/main" r:embed="R4382f1fe8089457e"/>
          <a:stretch xmlns:a="http://schemas.openxmlformats.org/drawingml/2006/main">
            <a:fillRect l="0" t="0" r="0" b="0"/>
          </a:stretch>
        </p:blipFill>
        <p:spPr>
          <a:xfrm xmlns:a="http://schemas.openxmlformats.org/drawingml/2006/main">
            <a:off x="7178406" y="1929750"/>
            <a:ext cx="675924" cy="675924"/>
          </a:xfrm>
          <a:prstGeom xmlns:a="http://schemas.openxmlformats.org/drawingml/2006/main" prst="rect">
            <a:avLst/>
          </a:prstGeom>
        </p:spPr>
      </p:pic>
      <p:sp>
        <p:nvSpPr>
          <p:cNvPr id="19" name="anim-3-178">
            <a:extLst xmlns:a="http://schemas.openxmlformats.org/drawingml/2006/main">
              <a:ext uri="{FF2B5EF4-FFF2-40B4-BE49-F238E27FC236}">
                <a16:creationId xmlns:a16="http://schemas.microsoft.com/office/drawing/2014/main" id="{AA0AF374-B3CD-4808-BA00-B5E08FF51CF6}"/>
              </a:ext>
            </a:extLst>
          </p:cNvPr>
          <p:cNvSpPr>
            <a:spLocks xmlns:a="http://schemas.openxmlformats.org/drawingml/2006/main" noGrp="1"/>
          </p:cNvSpPr>
          <p:nvPr/>
        </p:nvSpPr>
        <p:spPr>
          <a:xfrm xmlns:a="http://schemas.openxmlformats.org/drawingml/2006/main">
            <a:off x="6208776" y="2907792"/>
            <a:ext cx="261518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00E5FF"/>
                </a:solidFill>
                <a:latin typeface="Calibri"/>
                <a:ea typeface="Calibri"/>
                <a:cs typeface="Calibri"/>
              </a:rPr>
              <a:t>03</a:t>
            </a:r>
            <a:endParaRPr sz="1200"/>
          </a:p>
        </p:txBody>
      </p:sp>
      <p:sp>
        <p:nvSpPr>
          <p:cNvPr id="20" name="anim-3-179">
            <a:extLst xmlns:a="http://schemas.openxmlformats.org/drawingml/2006/main">
              <a:ext uri="{FF2B5EF4-FFF2-40B4-BE49-F238E27FC236}">
                <a16:creationId xmlns:a16="http://schemas.microsoft.com/office/drawing/2014/main" id="{39B7E9AD-862C-49D9-B540-C28C4E1E9943}"/>
              </a:ext>
            </a:extLst>
          </p:cNvPr>
          <p:cNvSpPr>
            <a:spLocks xmlns:a="http://schemas.openxmlformats.org/drawingml/2006/main" noGrp="1"/>
          </p:cNvSpPr>
          <p:nvPr/>
        </p:nvSpPr>
        <p:spPr>
          <a:xfrm xmlns:a="http://schemas.openxmlformats.org/drawingml/2006/main">
            <a:off x="6373368" y="3182112"/>
            <a:ext cx="228600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ctr">
              <a:lnSpc>
                <a:spcPct val="98000"/>
              </a:lnSpc>
              <a:buNone/>
            </a:pPr>
            <a:r>
              <a:rPr sz="1350" b="1">
                <a:solidFill>
                  <a:srgbClr val="242A30"/>
                </a:solidFill>
                <a:latin typeface="Georgia"/>
                <a:ea typeface="Georgia"/>
                <a:cs typeface="Georgia"/>
              </a:rPr>
              <a:t>We waited too long to standardize definitions</a:t>
            </a:r>
            <a:endParaRPr sz="1350"/>
          </a:p>
        </p:txBody>
      </p:sp>
      <p:sp>
        <p:nvSpPr>
          <p:cNvPr id="21" name="anim-3-180">
            <a:extLst xmlns:a="http://schemas.openxmlformats.org/drawingml/2006/main">
              <a:ext uri="{FF2B5EF4-FFF2-40B4-BE49-F238E27FC236}">
                <a16:creationId xmlns:a16="http://schemas.microsoft.com/office/drawing/2014/main" id="{A894BFA8-9FBA-45DB-B29A-9440F7C77FFC}"/>
              </a:ext>
            </a:extLst>
          </p:cNvPr>
          <p:cNvSpPr>
            <a:spLocks xmlns:a="http://schemas.openxmlformats.org/drawingml/2006/main" noGrp="1"/>
          </p:cNvSpPr>
          <p:nvPr/>
        </p:nvSpPr>
        <p:spPr>
          <a:xfrm xmlns:a="http://schemas.openxmlformats.org/drawingml/2006/main">
            <a:off x="6391656" y="4078224"/>
            <a:ext cx="2249424"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ctr">
              <a:lnSpc>
                <a:spcPct val="98000"/>
              </a:lnSpc>
              <a:buNone/>
            </a:pPr>
            <a:r>
              <a:rPr sz="1050">
                <a:solidFill>
                  <a:srgbClr val="46505A"/>
                </a:solidFill>
                <a:latin typeface="Calibri"/>
                <a:ea typeface="Calibri"/>
                <a:cs typeface="Calibri"/>
              </a:rPr>
              <a:t>Aligning on what each metric meant should have come first.</a:t>
            </a:r>
            <a:endParaRPr sz="1050"/>
          </a:p>
        </p:txBody>
      </p:sp>
      <p:sp>
        <p:nvSpPr>
          <p:cNvPr id="22" name="Text 17">
            <a:extLst xmlns:a="http://schemas.openxmlformats.org/drawingml/2006/main">
              <a:ext uri="{FF2B5EF4-FFF2-40B4-BE49-F238E27FC236}">
                <a16:creationId xmlns:a16="http://schemas.microsoft.com/office/drawing/2014/main" id="{F7A6430D-12D6-450E-BE3C-E031897B88A5}"/>
              </a:ext>
            </a:extLst>
          </p:cNvPr>
          <p:cNvSpPr>
            <a:spLocks xmlns:a="http://schemas.openxmlformats.org/drawingml/2006/main" noGrp="1"/>
          </p:cNvSpPr>
          <p:nvPr/>
        </p:nvSpPr>
        <p:spPr>
          <a:xfrm xmlns:a="http://schemas.openxmlformats.org/drawingml/2006/main">
            <a:off x="502920" y="4828032"/>
            <a:ext cx="59436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050" i="1">
                <a:solidFill>
                  <a:srgbClr val="46505A"/>
                </a:solidFill>
                <a:latin typeface="Calibri"/>
                <a:ea typeface="Calibri"/>
                <a:cs typeface="Calibri"/>
              </a:rPr>
              <a:t>Those lessons fundamentally changed how we build information systems today.</a:t>
            </a:r>
            <a:endParaRPr sz="900"/>
          </a:p>
        </p:txBody>
      </p:sp>
      <p:sp>
        <p:nvSpPr>
          <p:cNvPr id="23" name="Text 18">
            <a:extLst xmlns:a="http://schemas.openxmlformats.org/drawingml/2006/main">
              <a:ext uri="{FF2B5EF4-FFF2-40B4-BE49-F238E27FC236}">
                <a16:creationId xmlns:a16="http://schemas.microsoft.com/office/drawing/2014/main" id="{6D923E80-CF4D-418D-8F33-09A158235E79}"/>
              </a:ext>
            </a:extLst>
          </p:cNvPr>
          <p:cNvSpPr>
            <a:spLocks xmlns:a="http://schemas.openxmlformats.org/drawingml/2006/main" noGrp="1"/>
          </p:cNvSpPr>
          <p:nvPr/>
        </p:nvSpPr>
        <p:spPr>
          <a:xfrm xmlns:a="http://schemas.openxmlformats.org/drawingml/2006/main">
            <a:off x="8229600" y="4828032"/>
            <a:ext cx="41148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6E767E"/>
                </a:solidFill>
                <a:latin typeface="Calibri"/>
                <a:ea typeface="Calibri"/>
                <a:cs typeface="Calibri"/>
              </a:rPr>
              <a:t>11</a:t>
            </a:r>
            <a:endParaRPr sz="900"/>
          </a:p>
        </p:txBody>
      </p:sp>
    </p:spTree>
    <p:extLst>
      <p:ext uri="{BB962C8B-B14F-4D97-AF65-F5344CB8AC3E}">
        <p14:creationId xmlns:p14="http://schemas.microsoft.com/office/powerpoint/2010/main" val="2041010822"/>
      </p:ext>
    </p:extLst>
  </p:cSld>
</p:sld>
</file>

<file path=ppt/slides/slide13.xml><?xml version="1.0" encoding="utf-8"?>
<p:sld xmlns:p="http://schemas.openxmlformats.org/presentationml/2006/main">
  <p:cSld>
    <p:bg>
      <p:bgPr>
        <a:solidFill xmlns:a="http://schemas.openxmlformats.org/drawingml/2006/main">
          <a:srgbClr val="F5F6F7"/>
        </a:solidFill>
      </p:bgPr>
    </p:bg>
    <p:spTree>
      <p:nvGrpSpPr>
        <p:cNvPr id="1" name=""/>
        <p:cNvGrpSpPr/>
        <p:nvPr/>
      </p:nvGrpSpPr>
      <p:grpSpPr>
        <a:xfrm xmlns:a="http://schemas.openxmlformats.org/drawingml/2006/main"/>
      </p:grpSpPr>
      <p:sp>
        <p:nvSpPr>
          <p:cNvPr id="2" name="Eyebrow">
            <a:extLst xmlns:a="http://schemas.openxmlformats.org/drawingml/2006/main">
              <a:ext uri="{FF2B5EF4-FFF2-40B4-BE49-F238E27FC236}">
                <a16:creationId xmlns:a16="http://schemas.microsoft.com/office/drawing/2014/main" id="{A1534FE1-0E23-40E1-A3C1-F59886B8A91B}"/>
              </a:ext>
            </a:extLst>
          </p:cNvPr>
          <p:cNvSpPr>
            <a:spLocks xmlns:a="http://schemas.openxmlformats.org/drawingml/2006/main" noGrp="1"/>
          </p:cNvSpPr>
          <p:nvPr/>
        </p:nvSpPr>
        <p:spPr>
          <a:xfrm xmlns:a="http://schemas.openxmlformats.org/drawingml/2006/main">
            <a:off x="502920" y="411480"/>
            <a:ext cx="7315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200" b="1" spc="300">
                <a:solidFill>
                  <a:srgbClr val="00E5FF"/>
                </a:solidFill>
                <a:latin typeface="Calibri"/>
                <a:ea typeface="Calibri"/>
                <a:cs typeface="Calibri"/>
              </a:rPr>
              <a:t>MONDAY MORNING</a:t>
            </a:r>
          </a:p>
        </p:txBody>
      </p:sp>
      <p:sp>
        <p:nvSpPr>
          <p:cNvPr id="3" name="Title">
            <a:extLst xmlns:a="http://schemas.openxmlformats.org/drawingml/2006/main">
              <a:ext uri="{FF2B5EF4-FFF2-40B4-BE49-F238E27FC236}">
                <a16:creationId xmlns:a16="http://schemas.microsoft.com/office/drawing/2014/main" id="{6937442F-C368-4EED-B4A8-895E0451C55C}"/>
              </a:ext>
            </a:extLst>
          </p:cNvPr>
          <p:cNvSpPr>
            <a:spLocks xmlns:a="http://schemas.openxmlformats.org/drawingml/2006/main" noGrp="1"/>
          </p:cNvSpPr>
          <p:nvPr/>
        </p:nvSpPr>
        <p:spPr>
          <a:xfrm xmlns:a="http://schemas.openxmlformats.org/drawingml/2006/main">
            <a:off x="502920" y="658368"/>
            <a:ext cx="8229600" cy="640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200" b="1">
                <a:solidFill>
                  <a:srgbClr val="242A30"/>
                </a:solidFill>
                <a:latin typeface="Georgia"/>
                <a:ea typeface="Georgia"/>
                <a:cs typeface="Georgia"/>
              </a:rPr>
              <a:t>What Leaders Can Do Monday Morning</a:t>
            </a:r>
          </a:p>
        </p:txBody>
      </p:sp>
      <p:sp>
        <p:nvSpPr>
          <p:cNvPr id="4" name="arw0">
            <a:extLst xmlns:a="http://schemas.openxmlformats.org/drawingml/2006/main">
              <a:ext uri="{FF2B5EF4-FFF2-40B4-BE49-F238E27FC236}">
                <a16:creationId xmlns:a16="http://schemas.microsoft.com/office/drawing/2014/main" id="{37ADDA29-B83D-4519-B252-F3D68391005E}"/>
              </a:ext>
            </a:extLst>
          </p:cNvPr>
          <p:cNvSpPr>
            <a:spLocks xmlns:a="http://schemas.openxmlformats.org/drawingml/2006/main" noGrp="1"/>
          </p:cNvSpPr>
          <p:nvPr/>
        </p:nvSpPr>
        <p:spPr>
          <a:xfrm xmlns:a="http://schemas.openxmlformats.org/drawingml/2006/main">
            <a:off x="4482000" y="1850000"/>
            <a:ext cx="180000" cy="210000"/>
          </a:xfrm>
          <a:prstGeom xmlns:a="http://schemas.openxmlformats.org/drawingml/2006/main" prst="downArrow">
            <a:avLst>
              <a:gd name="adj1" fmla="val 50000"/>
              <a:gd name="adj2" fmla="val 55000"/>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5" name="arw1">
            <a:extLst xmlns:a="http://schemas.openxmlformats.org/drawingml/2006/main">
              <a:ext uri="{FF2B5EF4-FFF2-40B4-BE49-F238E27FC236}">
                <a16:creationId xmlns:a16="http://schemas.microsoft.com/office/drawing/2014/main" id="{96AAE951-7BF1-4BD4-AC52-8BE0843A8FEA}"/>
              </a:ext>
            </a:extLst>
          </p:cNvPr>
          <p:cNvSpPr>
            <a:spLocks xmlns:a="http://schemas.openxmlformats.org/drawingml/2006/main" noGrp="1"/>
          </p:cNvSpPr>
          <p:nvPr/>
        </p:nvSpPr>
        <p:spPr>
          <a:xfrm xmlns:a="http://schemas.openxmlformats.org/drawingml/2006/main">
            <a:off x="4482000" y="2400000"/>
            <a:ext cx="180000" cy="210000"/>
          </a:xfrm>
          <a:prstGeom xmlns:a="http://schemas.openxmlformats.org/drawingml/2006/main" prst="downArrow">
            <a:avLst>
              <a:gd name="adj1" fmla="val 50000"/>
              <a:gd name="adj2" fmla="val 55000"/>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6" name="arw2">
            <a:extLst xmlns:a="http://schemas.openxmlformats.org/drawingml/2006/main">
              <a:ext uri="{FF2B5EF4-FFF2-40B4-BE49-F238E27FC236}">
                <a16:creationId xmlns:a16="http://schemas.microsoft.com/office/drawing/2014/main" id="{2615544D-F12A-4752-A971-8224113A07FC}"/>
              </a:ext>
            </a:extLst>
          </p:cNvPr>
          <p:cNvSpPr>
            <a:spLocks xmlns:a="http://schemas.openxmlformats.org/drawingml/2006/main" noGrp="1"/>
          </p:cNvSpPr>
          <p:nvPr/>
        </p:nvSpPr>
        <p:spPr>
          <a:xfrm xmlns:a="http://schemas.openxmlformats.org/drawingml/2006/main">
            <a:off x="4482000" y="2950000"/>
            <a:ext cx="180000" cy="210000"/>
          </a:xfrm>
          <a:prstGeom xmlns:a="http://schemas.openxmlformats.org/drawingml/2006/main" prst="downArrow">
            <a:avLst>
              <a:gd name="adj1" fmla="val 50000"/>
              <a:gd name="adj2" fmla="val 55000"/>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7" name="arw3">
            <a:extLst xmlns:a="http://schemas.openxmlformats.org/drawingml/2006/main">
              <a:ext uri="{FF2B5EF4-FFF2-40B4-BE49-F238E27FC236}">
                <a16:creationId xmlns:a16="http://schemas.microsoft.com/office/drawing/2014/main" id="{0CABC742-0664-4204-A5AF-58DA55A236A6}"/>
              </a:ext>
            </a:extLst>
          </p:cNvPr>
          <p:cNvSpPr>
            <a:spLocks xmlns:a="http://schemas.openxmlformats.org/drawingml/2006/main" noGrp="1"/>
          </p:cNvSpPr>
          <p:nvPr/>
        </p:nvSpPr>
        <p:spPr>
          <a:xfrm xmlns:a="http://schemas.openxmlformats.org/drawingml/2006/main">
            <a:off x="4482000" y="3500000"/>
            <a:ext cx="180000" cy="210000"/>
          </a:xfrm>
          <a:prstGeom xmlns:a="http://schemas.openxmlformats.org/drawingml/2006/main" prst="downArrow">
            <a:avLst>
              <a:gd name="adj1" fmla="val 50000"/>
              <a:gd name="adj2" fmla="val 55000"/>
            </a:avLst>
          </a:prstGeom>
          <a:solidFill xmlns:a="http://schemas.openxmlformats.org/drawingml/2006/main">
            <a:srgbClr val="00E5FF"/>
          </a:solidFill>
        </p:spPr>
        <p:txBody>
          <a:bodyPr xmlns:a="http://schemas.openxmlformats.org/drawingml/2006/main"/>
          <a:lstStyle xmlns:a="http://schemas.openxmlformats.org/drawingml/2006/main"/>
          <a:p xmlns:a="http://schemas.openxmlformats.org/drawingml/2006/main">
            <a:endParaRPr/>
          </a:p>
        </p:txBody>
      </p:sp>
      <p:sp>
        <p:nvSpPr>
          <p:cNvPr id="8" name="bar0">
            <a:extLst xmlns:a="http://schemas.openxmlformats.org/drawingml/2006/main">
              <a:ext uri="{FF2B5EF4-FFF2-40B4-BE49-F238E27FC236}">
                <a16:creationId xmlns:a16="http://schemas.microsoft.com/office/drawing/2014/main" id="{5459E17E-3194-49A3-836C-E3D104B8ECA8}"/>
              </a:ext>
            </a:extLst>
          </p:cNvPr>
          <p:cNvSpPr>
            <a:spLocks xmlns:a="http://schemas.openxmlformats.org/drawingml/2006/main" noGrp="1"/>
          </p:cNvSpPr>
          <p:nvPr/>
        </p:nvSpPr>
        <p:spPr>
          <a:xfrm xmlns:a="http://schemas.openxmlformats.org/drawingml/2006/main">
            <a:off x="1872000" y="1500000"/>
            <a:ext cx="5400000" cy="360000"/>
          </a:xfrm>
          <a:prstGeom xmlns:a="http://schemas.openxmlformats.org/drawingml/2006/main" prst="roundRect">
            <a:avLst>
              <a:gd name="adj" fmla="val 14000"/>
            </a:avLst>
          </a:prstGeom>
          <a:solidFill xmlns:a="http://schemas.openxmlformats.org/drawingml/2006/main">
            <a:srgbClr val="FFFFFF"/>
          </a:solidFill>
          <a:ln xmlns:a="http://schemas.openxmlformats.org/drawingml/2006/main" w="12700">
            <a:solidFill>
              <a:srgbClr val="DBDFE3"/>
            </a:solidFill>
            <a:prstDash val="solid"/>
          </a:ln>
          <a:effectLst xmlns:a="http://schemas.openxmlformats.org/drawingml/2006/main">
            <a:outerShdw blurRad="50800" dist="19050" dir="8100000" algn="bl" rotWithShape="0">
              <a:srgbClr val="9AA1A8">
                <a:alpha val="26000"/>
              </a:srgbClr>
            </a:outerShdw>
          </a:effectLst>
        </p:spPr>
        <p:txBody>
          <a:bodyPr xmlns:a="http://schemas.openxmlformats.org/drawingml/2006/main"/>
          <a:lstStyle xmlns:a="http://schemas.openxmlformats.org/drawingml/2006/main"/>
          <a:p xmlns:a="http://schemas.openxmlformats.org/drawingml/2006/main">
            <a:endParaRPr/>
          </a:p>
        </p:txBody>
      </p:sp>
      <p:sp>
        <p:nvSpPr>
          <p:cNvPr id="9" name="c0">
            <a:extLst xmlns:a="http://schemas.openxmlformats.org/drawingml/2006/main">
              <a:ext uri="{FF2B5EF4-FFF2-40B4-BE49-F238E27FC236}">
                <a16:creationId xmlns:a16="http://schemas.microsoft.com/office/drawing/2014/main" id="{60C990E0-B02B-4E29-8B27-617F7AFCBA1F}"/>
              </a:ext>
            </a:extLst>
          </p:cNvPr>
          <p:cNvSpPr>
            <a:spLocks xmlns:a="http://schemas.openxmlformats.org/drawingml/2006/main" noGrp="1"/>
          </p:cNvSpPr>
          <p:nvPr/>
        </p:nvSpPr>
        <p:spPr>
          <a:xfrm xmlns:a="http://schemas.openxmlformats.org/drawingml/2006/main">
            <a:off x="1962000" y="1550000"/>
            <a:ext cx="260000" cy="260000"/>
          </a:xfrm>
          <a:prstGeom xmlns:a="http://schemas.openxmlformats.org/drawingml/2006/main" prst="ellipse">
            <a:avLst/>
          </a:prstGeom>
          <a:solidFill xmlns:a="http://schemas.openxmlformats.org/drawingml/2006/main">
            <a:srgbClr val="00E5FF"/>
          </a:solidFill>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FFFFFF"/>
                </a:solidFill>
                <a:latin typeface="Calibri"/>
                <a:ea typeface="Calibri"/>
                <a:cs typeface="Calibri"/>
              </a:rPr>
              <a:t>1</a:t>
            </a:r>
          </a:p>
        </p:txBody>
      </p:sp>
      <p:sp>
        <p:nvSpPr>
          <p:cNvPr id="10" name="t0">
            <a:extLst xmlns:a="http://schemas.openxmlformats.org/drawingml/2006/main">
              <a:ext uri="{FF2B5EF4-FFF2-40B4-BE49-F238E27FC236}">
                <a16:creationId xmlns:a16="http://schemas.microsoft.com/office/drawing/2014/main" id="{6D369863-5F8C-49DA-ADDD-CB68235D20D1}"/>
              </a:ext>
            </a:extLst>
          </p:cNvPr>
          <p:cNvSpPr>
            <a:spLocks xmlns:a="http://schemas.openxmlformats.org/drawingml/2006/main" noGrp="1"/>
          </p:cNvSpPr>
          <p:nvPr/>
        </p:nvSpPr>
        <p:spPr>
          <a:xfrm xmlns:a="http://schemas.openxmlformats.org/drawingml/2006/main">
            <a:off x="2342000" y="1500000"/>
            <a:ext cx="48400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300" b="1">
                <a:solidFill>
                  <a:srgbClr val="242A30"/>
                </a:solidFill>
                <a:latin typeface="Georgia"/>
                <a:ea typeface="Georgia"/>
                <a:cs typeface="Georgia"/>
              </a:rPr>
              <a:t>Identify</a:t>
            </a:r>
            <a:r>
              <a:rPr sz="1050">
                <a:solidFill>
                  <a:srgbClr val="6E767E"/>
                </a:solidFill>
                <a:latin typeface="Calibri"/>
                <a:ea typeface="Calibri"/>
                <a:cs typeface="Calibri"/>
              </a:rPr>
              <a:t>   —   one operational decision that matters</a:t>
            </a:r>
          </a:p>
        </p:txBody>
      </p:sp>
      <p:sp>
        <p:nvSpPr>
          <p:cNvPr id="11" name="bar1">
            <a:extLst xmlns:a="http://schemas.openxmlformats.org/drawingml/2006/main">
              <a:ext uri="{FF2B5EF4-FFF2-40B4-BE49-F238E27FC236}">
                <a16:creationId xmlns:a16="http://schemas.microsoft.com/office/drawing/2014/main" id="{7142C620-66AE-47EC-93D7-16078BDA5BE2}"/>
              </a:ext>
            </a:extLst>
          </p:cNvPr>
          <p:cNvSpPr>
            <a:spLocks xmlns:a="http://schemas.openxmlformats.org/drawingml/2006/main" noGrp="1"/>
          </p:cNvSpPr>
          <p:nvPr/>
        </p:nvSpPr>
        <p:spPr>
          <a:xfrm xmlns:a="http://schemas.openxmlformats.org/drawingml/2006/main">
            <a:off x="1872000" y="2050000"/>
            <a:ext cx="5400000" cy="360000"/>
          </a:xfrm>
          <a:prstGeom xmlns:a="http://schemas.openxmlformats.org/drawingml/2006/main" prst="roundRect">
            <a:avLst>
              <a:gd name="adj" fmla="val 14000"/>
            </a:avLst>
          </a:prstGeom>
          <a:solidFill xmlns:a="http://schemas.openxmlformats.org/drawingml/2006/main">
            <a:srgbClr val="FFFFFF"/>
          </a:solidFill>
          <a:ln xmlns:a="http://schemas.openxmlformats.org/drawingml/2006/main" w="12700">
            <a:solidFill>
              <a:srgbClr val="DBDFE3"/>
            </a:solidFill>
            <a:prstDash val="solid"/>
          </a:ln>
          <a:effectLst xmlns:a="http://schemas.openxmlformats.org/drawingml/2006/main">
            <a:outerShdw blurRad="50800" dist="19050" dir="8100000" algn="bl" rotWithShape="0">
              <a:srgbClr val="9AA1A8">
                <a:alpha val="26000"/>
              </a:srgbClr>
            </a:outerShdw>
          </a:effectLst>
        </p:spPr>
        <p:txBody>
          <a:bodyPr xmlns:a="http://schemas.openxmlformats.org/drawingml/2006/main"/>
          <a:lstStyle xmlns:a="http://schemas.openxmlformats.org/drawingml/2006/main"/>
          <a:p xmlns:a="http://schemas.openxmlformats.org/drawingml/2006/main">
            <a:endParaRPr/>
          </a:p>
        </p:txBody>
      </p:sp>
      <p:sp>
        <p:nvSpPr>
          <p:cNvPr id="12" name="c1">
            <a:extLst xmlns:a="http://schemas.openxmlformats.org/drawingml/2006/main">
              <a:ext uri="{FF2B5EF4-FFF2-40B4-BE49-F238E27FC236}">
                <a16:creationId xmlns:a16="http://schemas.microsoft.com/office/drawing/2014/main" id="{1CD5AC6F-0877-4309-BEFE-BA82D3319BCF}"/>
              </a:ext>
            </a:extLst>
          </p:cNvPr>
          <p:cNvSpPr>
            <a:spLocks xmlns:a="http://schemas.openxmlformats.org/drawingml/2006/main" noGrp="1"/>
          </p:cNvSpPr>
          <p:nvPr/>
        </p:nvSpPr>
        <p:spPr>
          <a:xfrm xmlns:a="http://schemas.openxmlformats.org/drawingml/2006/main">
            <a:off x="1962000" y="2100000"/>
            <a:ext cx="260000" cy="260000"/>
          </a:xfrm>
          <a:prstGeom xmlns:a="http://schemas.openxmlformats.org/drawingml/2006/main" prst="ellipse">
            <a:avLst/>
          </a:prstGeom>
          <a:solidFill xmlns:a="http://schemas.openxmlformats.org/drawingml/2006/main">
            <a:srgbClr val="00E5FF"/>
          </a:solidFill>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FFFFFF"/>
                </a:solidFill>
                <a:latin typeface="Calibri"/>
                <a:ea typeface="Calibri"/>
                <a:cs typeface="Calibri"/>
              </a:rPr>
              <a:t>2</a:t>
            </a:r>
          </a:p>
        </p:txBody>
      </p:sp>
      <p:sp>
        <p:nvSpPr>
          <p:cNvPr id="13" name="t1">
            <a:extLst xmlns:a="http://schemas.openxmlformats.org/drawingml/2006/main">
              <a:ext uri="{FF2B5EF4-FFF2-40B4-BE49-F238E27FC236}">
                <a16:creationId xmlns:a16="http://schemas.microsoft.com/office/drawing/2014/main" id="{FCA99C74-2EBF-43C9-B4FA-BF5F73C728D1}"/>
              </a:ext>
            </a:extLst>
          </p:cNvPr>
          <p:cNvSpPr>
            <a:spLocks xmlns:a="http://schemas.openxmlformats.org/drawingml/2006/main" noGrp="1"/>
          </p:cNvSpPr>
          <p:nvPr/>
        </p:nvSpPr>
        <p:spPr>
          <a:xfrm xmlns:a="http://schemas.openxmlformats.org/drawingml/2006/main">
            <a:off x="2342000" y="2050000"/>
            <a:ext cx="48400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300" b="1">
                <a:solidFill>
                  <a:srgbClr val="242A30"/>
                </a:solidFill>
                <a:latin typeface="Georgia"/>
                <a:ea typeface="Georgia"/>
                <a:cs typeface="Georgia"/>
              </a:rPr>
              <a:t>Define</a:t>
            </a:r>
            <a:r>
              <a:rPr sz="1050">
                <a:solidFill>
                  <a:srgbClr val="6E767E"/>
                </a:solidFill>
                <a:latin typeface="Calibri"/>
                <a:ea typeface="Calibri"/>
                <a:cs typeface="Calibri"/>
              </a:rPr>
              <a:t>   —   trusted measures for that decision</a:t>
            </a:r>
          </a:p>
        </p:txBody>
      </p:sp>
      <p:sp>
        <p:nvSpPr>
          <p:cNvPr id="14" name="bar2">
            <a:extLst xmlns:a="http://schemas.openxmlformats.org/drawingml/2006/main">
              <a:ext uri="{FF2B5EF4-FFF2-40B4-BE49-F238E27FC236}">
                <a16:creationId xmlns:a16="http://schemas.microsoft.com/office/drawing/2014/main" id="{D0F8C4C1-6DD4-49F2-9F61-0B4BFA2D3482}"/>
              </a:ext>
            </a:extLst>
          </p:cNvPr>
          <p:cNvSpPr>
            <a:spLocks xmlns:a="http://schemas.openxmlformats.org/drawingml/2006/main" noGrp="1"/>
          </p:cNvSpPr>
          <p:nvPr/>
        </p:nvSpPr>
        <p:spPr>
          <a:xfrm xmlns:a="http://schemas.openxmlformats.org/drawingml/2006/main">
            <a:off x="1872000" y="2600000"/>
            <a:ext cx="5400000" cy="360000"/>
          </a:xfrm>
          <a:prstGeom xmlns:a="http://schemas.openxmlformats.org/drawingml/2006/main" prst="roundRect">
            <a:avLst>
              <a:gd name="adj" fmla="val 14000"/>
            </a:avLst>
          </a:prstGeom>
          <a:solidFill xmlns:a="http://schemas.openxmlformats.org/drawingml/2006/main">
            <a:srgbClr val="FFFFFF"/>
          </a:solidFill>
          <a:ln xmlns:a="http://schemas.openxmlformats.org/drawingml/2006/main" w="12700">
            <a:solidFill>
              <a:srgbClr val="DBDFE3"/>
            </a:solidFill>
            <a:prstDash val="solid"/>
          </a:ln>
          <a:effectLst xmlns:a="http://schemas.openxmlformats.org/drawingml/2006/main">
            <a:outerShdw blurRad="50800" dist="19050" dir="8100000" algn="bl" rotWithShape="0">
              <a:srgbClr val="9AA1A8">
                <a:alpha val="26000"/>
              </a:srgbClr>
            </a:outerShdw>
          </a:effectLst>
        </p:spPr>
        <p:txBody>
          <a:bodyPr xmlns:a="http://schemas.openxmlformats.org/drawingml/2006/main"/>
          <a:lstStyle xmlns:a="http://schemas.openxmlformats.org/drawingml/2006/main"/>
          <a:p xmlns:a="http://schemas.openxmlformats.org/drawingml/2006/main">
            <a:endParaRPr/>
          </a:p>
        </p:txBody>
      </p:sp>
      <p:sp>
        <p:nvSpPr>
          <p:cNvPr id="15" name="c2">
            <a:extLst xmlns:a="http://schemas.openxmlformats.org/drawingml/2006/main">
              <a:ext uri="{FF2B5EF4-FFF2-40B4-BE49-F238E27FC236}">
                <a16:creationId xmlns:a16="http://schemas.microsoft.com/office/drawing/2014/main" id="{BCCAD1A2-F168-44AF-B85E-CF07D6074C38}"/>
              </a:ext>
            </a:extLst>
          </p:cNvPr>
          <p:cNvSpPr>
            <a:spLocks xmlns:a="http://schemas.openxmlformats.org/drawingml/2006/main" noGrp="1"/>
          </p:cNvSpPr>
          <p:nvPr/>
        </p:nvSpPr>
        <p:spPr>
          <a:xfrm xmlns:a="http://schemas.openxmlformats.org/drawingml/2006/main">
            <a:off x="1962000" y="2650000"/>
            <a:ext cx="260000" cy="260000"/>
          </a:xfrm>
          <a:prstGeom xmlns:a="http://schemas.openxmlformats.org/drawingml/2006/main" prst="ellipse">
            <a:avLst/>
          </a:prstGeom>
          <a:solidFill xmlns:a="http://schemas.openxmlformats.org/drawingml/2006/main">
            <a:srgbClr val="00E5FF"/>
          </a:solidFill>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FFFFFF"/>
                </a:solidFill>
                <a:latin typeface="Calibri"/>
                <a:ea typeface="Calibri"/>
                <a:cs typeface="Calibri"/>
              </a:rPr>
              <a:t>3</a:t>
            </a:r>
          </a:p>
        </p:txBody>
      </p:sp>
      <p:sp>
        <p:nvSpPr>
          <p:cNvPr id="16" name="t2">
            <a:extLst xmlns:a="http://schemas.openxmlformats.org/drawingml/2006/main">
              <a:ext uri="{FF2B5EF4-FFF2-40B4-BE49-F238E27FC236}">
                <a16:creationId xmlns:a16="http://schemas.microsoft.com/office/drawing/2014/main" id="{9D84A2D3-3921-49D6-9116-F50AAE1FF9C6}"/>
              </a:ext>
            </a:extLst>
          </p:cNvPr>
          <p:cNvSpPr>
            <a:spLocks xmlns:a="http://schemas.openxmlformats.org/drawingml/2006/main" noGrp="1"/>
          </p:cNvSpPr>
          <p:nvPr/>
        </p:nvSpPr>
        <p:spPr>
          <a:xfrm xmlns:a="http://schemas.openxmlformats.org/drawingml/2006/main">
            <a:off x="2342000" y="2600000"/>
            <a:ext cx="48400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300" b="1">
                <a:solidFill>
                  <a:srgbClr val="242A30"/>
                </a:solidFill>
                <a:latin typeface="Georgia"/>
                <a:ea typeface="Georgia"/>
                <a:cs typeface="Georgia"/>
              </a:rPr>
              <a:t>Review</a:t>
            </a:r>
            <a:r>
              <a:rPr sz="1050">
                <a:solidFill>
                  <a:srgbClr val="6E767E"/>
                </a:solidFill>
                <a:latin typeface="Calibri"/>
                <a:ea typeface="Calibri"/>
                <a:cs typeface="Calibri"/>
              </a:rPr>
              <a:t>   —   performance consistently</a:t>
            </a:r>
          </a:p>
        </p:txBody>
      </p:sp>
      <p:sp>
        <p:nvSpPr>
          <p:cNvPr id="17" name="bar3">
            <a:extLst xmlns:a="http://schemas.openxmlformats.org/drawingml/2006/main">
              <a:ext uri="{FF2B5EF4-FFF2-40B4-BE49-F238E27FC236}">
                <a16:creationId xmlns:a16="http://schemas.microsoft.com/office/drawing/2014/main" id="{199F012B-5462-46A6-A545-A604224F0235}"/>
              </a:ext>
            </a:extLst>
          </p:cNvPr>
          <p:cNvSpPr>
            <a:spLocks xmlns:a="http://schemas.openxmlformats.org/drawingml/2006/main" noGrp="1"/>
          </p:cNvSpPr>
          <p:nvPr/>
        </p:nvSpPr>
        <p:spPr>
          <a:xfrm xmlns:a="http://schemas.openxmlformats.org/drawingml/2006/main">
            <a:off x="1872000" y="3150000"/>
            <a:ext cx="5400000" cy="360000"/>
          </a:xfrm>
          <a:prstGeom xmlns:a="http://schemas.openxmlformats.org/drawingml/2006/main" prst="roundRect">
            <a:avLst>
              <a:gd name="adj" fmla="val 14000"/>
            </a:avLst>
          </a:prstGeom>
          <a:solidFill xmlns:a="http://schemas.openxmlformats.org/drawingml/2006/main">
            <a:srgbClr val="FFFFFF"/>
          </a:solidFill>
          <a:ln xmlns:a="http://schemas.openxmlformats.org/drawingml/2006/main" w="12700">
            <a:solidFill>
              <a:srgbClr val="DBDFE3"/>
            </a:solidFill>
            <a:prstDash val="solid"/>
          </a:ln>
          <a:effectLst xmlns:a="http://schemas.openxmlformats.org/drawingml/2006/main">
            <a:outerShdw blurRad="50800" dist="19050" dir="8100000" algn="bl" rotWithShape="0">
              <a:srgbClr val="9AA1A8">
                <a:alpha val="26000"/>
              </a:srgbClr>
            </a:outerShdw>
          </a:effectLst>
        </p:spPr>
        <p:txBody>
          <a:bodyPr xmlns:a="http://schemas.openxmlformats.org/drawingml/2006/main"/>
          <a:lstStyle xmlns:a="http://schemas.openxmlformats.org/drawingml/2006/main"/>
          <a:p xmlns:a="http://schemas.openxmlformats.org/drawingml/2006/main">
            <a:endParaRPr/>
          </a:p>
        </p:txBody>
      </p:sp>
      <p:sp>
        <p:nvSpPr>
          <p:cNvPr id="18" name="c3">
            <a:extLst xmlns:a="http://schemas.openxmlformats.org/drawingml/2006/main">
              <a:ext uri="{FF2B5EF4-FFF2-40B4-BE49-F238E27FC236}">
                <a16:creationId xmlns:a16="http://schemas.microsoft.com/office/drawing/2014/main" id="{AEF3FFB5-58D0-4789-9206-A18E0517EBEA}"/>
              </a:ext>
            </a:extLst>
          </p:cNvPr>
          <p:cNvSpPr>
            <a:spLocks xmlns:a="http://schemas.openxmlformats.org/drawingml/2006/main" noGrp="1"/>
          </p:cNvSpPr>
          <p:nvPr/>
        </p:nvSpPr>
        <p:spPr>
          <a:xfrm xmlns:a="http://schemas.openxmlformats.org/drawingml/2006/main">
            <a:off x="1962000" y="3200000"/>
            <a:ext cx="260000" cy="260000"/>
          </a:xfrm>
          <a:prstGeom xmlns:a="http://schemas.openxmlformats.org/drawingml/2006/main" prst="ellipse">
            <a:avLst/>
          </a:prstGeom>
          <a:solidFill xmlns:a="http://schemas.openxmlformats.org/drawingml/2006/main">
            <a:srgbClr val="00E5FF"/>
          </a:solidFill>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FFFFFF"/>
                </a:solidFill>
                <a:latin typeface="Calibri"/>
                <a:ea typeface="Calibri"/>
                <a:cs typeface="Calibri"/>
              </a:rPr>
              <a:t>4</a:t>
            </a:r>
          </a:p>
        </p:txBody>
      </p:sp>
      <p:sp>
        <p:nvSpPr>
          <p:cNvPr id="19" name="t3">
            <a:extLst xmlns:a="http://schemas.openxmlformats.org/drawingml/2006/main">
              <a:ext uri="{FF2B5EF4-FFF2-40B4-BE49-F238E27FC236}">
                <a16:creationId xmlns:a16="http://schemas.microsoft.com/office/drawing/2014/main" id="{B97A4F39-2AB8-40FF-99D6-B40DD9509EAE}"/>
              </a:ext>
            </a:extLst>
          </p:cNvPr>
          <p:cNvSpPr>
            <a:spLocks xmlns:a="http://schemas.openxmlformats.org/drawingml/2006/main" noGrp="1"/>
          </p:cNvSpPr>
          <p:nvPr/>
        </p:nvSpPr>
        <p:spPr>
          <a:xfrm xmlns:a="http://schemas.openxmlformats.org/drawingml/2006/main">
            <a:off x="2342000" y="3150000"/>
            <a:ext cx="48400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300" b="1">
                <a:solidFill>
                  <a:srgbClr val="242A30"/>
                </a:solidFill>
                <a:latin typeface="Georgia"/>
                <a:ea typeface="Georgia"/>
                <a:cs typeface="Georgia"/>
              </a:rPr>
              <a:t>Act</a:t>
            </a:r>
            <a:r>
              <a:rPr sz="1050">
                <a:solidFill>
                  <a:srgbClr val="6E767E"/>
                </a:solidFill>
                <a:latin typeface="Calibri"/>
                <a:ea typeface="Calibri"/>
                <a:cs typeface="Calibri"/>
              </a:rPr>
              <a:t>   —   on what the information reveals</a:t>
            </a:r>
          </a:p>
        </p:txBody>
      </p:sp>
      <p:sp>
        <p:nvSpPr>
          <p:cNvPr id="20" name="bar4">
            <a:extLst xmlns:a="http://schemas.openxmlformats.org/drawingml/2006/main">
              <a:ext uri="{FF2B5EF4-FFF2-40B4-BE49-F238E27FC236}">
                <a16:creationId xmlns:a16="http://schemas.microsoft.com/office/drawing/2014/main" id="{CDC3B0C3-112C-4920-B3EF-8D3E271D8DC9}"/>
              </a:ext>
            </a:extLst>
          </p:cNvPr>
          <p:cNvSpPr>
            <a:spLocks xmlns:a="http://schemas.openxmlformats.org/drawingml/2006/main" noGrp="1"/>
          </p:cNvSpPr>
          <p:nvPr/>
        </p:nvSpPr>
        <p:spPr>
          <a:xfrm xmlns:a="http://schemas.openxmlformats.org/drawingml/2006/main">
            <a:off x="1872000" y="3700000"/>
            <a:ext cx="5400000" cy="360000"/>
          </a:xfrm>
          <a:prstGeom xmlns:a="http://schemas.openxmlformats.org/drawingml/2006/main" prst="roundRect">
            <a:avLst>
              <a:gd name="adj" fmla="val 14000"/>
            </a:avLst>
          </a:prstGeom>
          <a:solidFill xmlns:a="http://schemas.openxmlformats.org/drawingml/2006/main">
            <a:srgbClr val="00E5FF"/>
          </a:solidFill>
          <a:ln xmlns:a="http://schemas.openxmlformats.org/drawingml/2006/main" w="12700">
            <a:solidFill>
              <a:srgbClr val="00E5FF"/>
            </a:solidFill>
            <a:prstDash val="solid"/>
          </a:ln>
          <a:effectLst xmlns:a="http://schemas.openxmlformats.org/drawingml/2006/main">
            <a:outerShdw blurRad="50800" dist="19050" dir="8100000" algn="bl" rotWithShape="0">
              <a:srgbClr val="9AA1A8">
                <a:alpha val="26000"/>
              </a:srgbClr>
            </a:outerShdw>
          </a:effectLst>
        </p:spPr>
        <p:txBody>
          <a:bodyPr xmlns:a="http://schemas.openxmlformats.org/drawingml/2006/main"/>
          <a:lstStyle xmlns:a="http://schemas.openxmlformats.org/drawingml/2006/main"/>
          <a:p xmlns:a="http://schemas.openxmlformats.org/drawingml/2006/main">
            <a:endParaRPr/>
          </a:p>
        </p:txBody>
      </p:sp>
      <p:sp>
        <p:nvSpPr>
          <p:cNvPr id="21" name="c4">
            <a:extLst xmlns:a="http://schemas.openxmlformats.org/drawingml/2006/main">
              <a:ext uri="{FF2B5EF4-FFF2-40B4-BE49-F238E27FC236}">
                <a16:creationId xmlns:a16="http://schemas.microsoft.com/office/drawing/2014/main" id="{3A4907B4-DEB8-4BF1-98F5-47A4C8F1FEBD}"/>
              </a:ext>
            </a:extLst>
          </p:cNvPr>
          <p:cNvSpPr>
            <a:spLocks xmlns:a="http://schemas.openxmlformats.org/drawingml/2006/main" noGrp="1"/>
          </p:cNvSpPr>
          <p:nvPr/>
        </p:nvSpPr>
        <p:spPr>
          <a:xfrm xmlns:a="http://schemas.openxmlformats.org/drawingml/2006/main">
            <a:off x="1962000" y="3750000"/>
            <a:ext cx="260000" cy="260000"/>
          </a:xfrm>
          <a:prstGeom xmlns:a="http://schemas.openxmlformats.org/drawingml/2006/main" prst="ellipse">
            <a:avLst/>
          </a:prstGeom>
          <a:solidFill xmlns:a="http://schemas.openxmlformats.org/drawingml/2006/main">
            <a:srgbClr val="FFFFFF"/>
          </a:solidFill>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00E5FF"/>
                </a:solidFill>
                <a:latin typeface="Calibri"/>
                <a:ea typeface="Calibri"/>
                <a:cs typeface="Calibri"/>
              </a:rPr>
              <a:t>5</a:t>
            </a:r>
          </a:p>
        </p:txBody>
      </p:sp>
      <p:sp>
        <p:nvSpPr>
          <p:cNvPr id="22" name="t4">
            <a:extLst xmlns:a="http://schemas.openxmlformats.org/drawingml/2006/main">
              <a:ext uri="{FF2B5EF4-FFF2-40B4-BE49-F238E27FC236}">
                <a16:creationId xmlns:a16="http://schemas.microsoft.com/office/drawing/2014/main" id="{728D0E49-2957-42DF-97FA-9509F22A4A16}"/>
              </a:ext>
            </a:extLst>
          </p:cNvPr>
          <p:cNvSpPr>
            <a:spLocks xmlns:a="http://schemas.openxmlformats.org/drawingml/2006/main" noGrp="1"/>
          </p:cNvSpPr>
          <p:nvPr/>
        </p:nvSpPr>
        <p:spPr>
          <a:xfrm xmlns:a="http://schemas.openxmlformats.org/drawingml/2006/main">
            <a:off x="2342000" y="3700000"/>
            <a:ext cx="48400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300" b="1">
                <a:solidFill>
                  <a:srgbClr val="FFFFFF"/>
                </a:solidFill>
                <a:latin typeface="Georgia"/>
                <a:ea typeface="Georgia"/>
                <a:cs typeface="Georgia"/>
              </a:rPr>
              <a:t>Measure</a:t>
            </a:r>
            <a:r>
              <a:rPr sz="1050">
                <a:solidFill>
                  <a:srgbClr val="F4C9CD"/>
                </a:solidFill>
                <a:latin typeface="Calibri"/>
                <a:ea typeface="Calibri"/>
                <a:cs typeface="Calibri"/>
              </a:rPr>
              <a:t>   —   the results, then repeat the cycle</a:t>
            </a:r>
          </a:p>
        </p:txBody>
      </p:sp>
      <p:sp>
        <p:nvSpPr>
          <p:cNvPr id="23" name="Banner">
            <a:extLst xmlns:a="http://schemas.openxmlformats.org/drawingml/2006/main">
              <a:ext uri="{FF2B5EF4-FFF2-40B4-BE49-F238E27FC236}">
                <a16:creationId xmlns:a16="http://schemas.microsoft.com/office/drawing/2014/main" id="{DDF52D0D-955A-4249-A069-DFF959FED35C}"/>
              </a:ext>
            </a:extLst>
          </p:cNvPr>
          <p:cNvSpPr>
            <a:spLocks xmlns:a="http://schemas.openxmlformats.org/drawingml/2006/main" noGrp="1"/>
          </p:cNvSpPr>
          <p:nvPr/>
        </p:nvSpPr>
        <p:spPr>
          <a:xfrm xmlns:a="http://schemas.openxmlformats.org/drawingml/2006/main">
            <a:off x="502920" y="4114800"/>
            <a:ext cx="8138160" cy="658368"/>
          </a:xfrm>
          <a:prstGeom xmlns:a="http://schemas.openxmlformats.org/drawingml/2006/main" prst="rect">
            <a:avLst/>
          </a:prstGeom>
          <a:solidFill xmlns:a="http://schemas.openxmlformats.org/drawingml/2006/main">
            <a:srgbClr val="2C333A"/>
          </a:solidFill>
        </p:spPr>
        <p:txBody>
          <a:bodyPr xmlns:a="http://schemas.openxmlformats.org/drawingml/2006/main"/>
          <a:lstStyle xmlns:a="http://schemas.openxmlformats.org/drawingml/2006/main"/>
          <a:p xmlns:a="http://schemas.openxmlformats.org/drawingml/2006/main">
            <a:endParaRPr/>
          </a:p>
        </p:txBody>
      </p:sp>
      <p:sp>
        <p:nvSpPr>
          <p:cNvPr id="24" name="BannerText">
            <a:extLst xmlns:a="http://schemas.openxmlformats.org/drawingml/2006/main">
              <a:ext uri="{FF2B5EF4-FFF2-40B4-BE49-F238E27FC236}">
                <a16:creationId xmlns:a16="http://schemas.microsoft.com/office/drawing/2014/main" id="{5955F3DF-9210-40F3-97E6-5193DC4ECEEA}"/>
              </a:ext>
            </a:extLst>
          </p:cNvPr>
          <p:cNvSpPr>
            <a:spLocks xmlns:a="http://schemas.openxmlformats.org/drawingml/2006/main" noGrp="1"/>
          </p:cNvSpPr>
          <p:nvPr/>
        </p:nvSpPr>
        <p:spPr>
          <a:xfrm xmlns:a="http://schemas.openxmlformats.org/drawingml/2006/main">
            <a:off x="777240" y="4114800"/>
            <a:ext cx="75895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50" i="1">
                <a:solidFill>
                  <a:srgbClr val="FFFFFF"/>
                </a:solidFill>
                <a:latin typeface="Georgia"/>
                <a:ea typeface="Georgia"/>
                <a:cs typeface="Georgia"/>
              </a:rPr>
              <a:t>Operational Intelligence becomes valuable only when it changes leadership behavior.</a:t>
            </a:r>
          </a:p>
        </p:txBody>
      </p:sp>
      <p:sp>
        <p:nvSpPr>
          <p:cNvPr id="25" name="Footer">
            <a:extLst xmlns:a="http://schemas.openxmlformats.org/drawingml/2006/main">
              <a:ext uri="{FF2B5EF4-FFF2-40B4-BE49-F238E27FC236}">
                <a16:creationId xmlns:a16="http://schemas.microsoft.com/office/drawing/2014/main" id="{55D264A3-47E0-47FB-9E73-CC01A784A489}"/>
              </a:ext>
            </a:extLst>
          </p:cNvPr>
          <p:cNvSpPr>
            <a:spLocks xmlns:a="http://schemas.openxmlformats.org/drawingml/2006/main" noGrp="1"/>
          </p:cNvSpPr>
          <p:nvPr/>
        </p:nvSpPr>
        <p:spPr>
          <a:xfrm xmlns:a="http://schemas.openxmlformats.org/drawingml/2006/main">
            <a:off x="502920" y="4828032"/>
            <a:ext cx="59436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900">
                <a:solidFill>
                  <a:srgbClr val="6E767E"/>
                </a:solidFill>
                <a:latin typeface="Calibri"/>
                <a:ea typeface="Calibri"/>
                <a:cs typeface="Calibri"/>
              </a:rPr>
              <a:t>From Dashboards to Operational Intelligence</a:t>
            </a:r>
          </a:p>
        </p:txBody>
      </p:sp>
      <p:sp>
        <p:nvSpPr>
          <p:cNvPr id="26" name="Page">
            <a:extLst xmlns:a="http://schemas.openxmlformats.org/drawingml/2006/main">
              <a:ext uri="{FF2B5EF4-FFF2-40B4-BE49-F238E27FC236}">
                <a16:creationId xmlns:a16="http://schemas.microsoft.com/office/drawing/2014/main" id="{1B3D6239-6708-4D35-8EAF-8AD9093EE7E9}"/>
              </a:ext>
            </a:extLst>
          </p:cNvPr>
          <p:cNvSpPr>
            <a:spLocks xmlns:a="http://schemas.openxmlformats.org/drawingml/2006/main" noGrp="1"/>
          </p:cNvSpPr>
          <p:nvPr/>
        </p:nvSpPr>
        <p:spPr>
          <a:xfrm xmlns:a="http://schemas.openxmlformats.org/drawingml/2006/main">
            <a:off x="8229600" y="4828032"/>
            <a:ext cx="41148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6E767E"/>
                </a:solidFill>
                <a:latin typeface="Calibri"/>
                <a:ea typeface="Calibri"/>
                <a:cs typeface="Calibri"/>
              </a:rPr>
              <a:t>12</a:t>
            </a:r>
          </a:p>
        </p:txBody>
      </p:sp>
    </p:spTree>
    <p:extLst>
      <p:ext uri="{BB962C8B-B14F-4D97-AF65-F5344CB8AC3E}">
        <p14:creationId xmlns:p14="http://schemas.microsoft.com/office/powerpoint/2010/main" val="1801016102"/>
      </p:ext>
    </p:extLst>
  </p:cSld>
</p:sld>
</file>

<file path=ppt/slides/slide14.xml><?xml version="1.0" encoding="utf-8"?>
<p:sld xmlns:p="http://schemas.openxmlformats.org/presentationml/2006/main">
  <p:cSld>
    <p:bg>
      <p:bgPr>
        <ns1:solidFill xmlns:ns1="http://schemas.openxmlformats.org/drawingml/2006/main">
          <ns1:srgbClr val="101319"/>
        </ns1:solidFill>
        <ns2:effectLst xmlns:ns2="http://schemas.openxmlformats.org/drawingml/2006/main"/>
      </p:bgPr>
    </p:bg>
    <p:spTree>
      <p:nvGrpSpPr>
        <p:cNvPr id="1" name=""/>
        <p:cNvGrpSpPr/>
        <p:nvPr/>
      </p:nvGrpSpPr>
      <p:grpSpPr>
        <a:xfrm xmlns:a="http://schemas.openxmlformats.org/drawingml/2006/main"/>
      </p:grpSpPr>
      <p:sp>
        <p:nvSpPr>
          <p:cNvPr id="2" name="Overlay">
            <a:extLst xmlns:a="http://schemas.openxmlformats.org/drawingml/2006/main">
              <a:ext uri="{FF2B5EF4-FFF2-40B4-BE49-F238E27FC236}">
                <a16:creationId xmlns:a16="http://schemas.microsoft.com/office/drawing/2014/main" id="{263F75E2-B696-4F3D-9F48-02B7246ECFC9}"/>
              </a:ext>
            </a:extLst>
          </p:cNvPr>
          <p:cNvSpPr>
            <a:spLocks xmlns:a="http://schemas.openxmlformats.org/drawingml/2006/main" noGrp="1"/>
          </p:cNvSpPr>
          <p:nvPr/>
        </p:nvSpPr>
        <p:spPr>
          <a:xfrm xmlns:a="http://schemas.openxmlformats.org/drawingml/2006/main">
            <a:off x="0" y="0"/>
            <a:ext cx="9144000" cy="5143500"/>
          </a:xfrm>
          <a:prstGeom xmlns:a="http://schemas.openxmlformats.org/drawingml/2006/main" prst="rect">
            <a:avLst/>
          </a:prstGeom>
          <a:solidFill xmlns:a="http://schemas.openxmlformats.org/drawingml/2006/main">
            <a:srgbClr val="1C2126">
              <a:alpha val="80000"/>
            </a:srgbClr>
          </a:solidFill>
        </p:spPr>
        <p:txBody>
          <a:bodyPr xmlns:a="http://schemas.openxmlformats.org/drawingml/2006/main"/>
          <a:lstStyle xmlns:a="http://schemas.openxmlformats.org/drawingml/2006/main"/>
          <a:p xmlns:a="http://schemas.openxmlformats.org/drawingml/2006/main">
            <a:endParaRPr/>
          </a:p>
        </p:txBody>
      </p:sp>
      <p:sp>
        <p:nvSpPr>
          <p:cNvPr id="3" name="Eyebrow">
            <a:extLst xmlns:a="http://schemas.openxmlformats.org/drawingml/2006/main">
              <a:ext uri="{FF2B5EF4-FFF2-40B4-BE49-F238E27FC236}">
                <a16:creationId xmlns:a16="http://schemas.microsoft.com/office/drawing/2014/main" id="{A63F43DA-D7C3-4E71-8E9D-987DD81E3775}"/>
              </a:ext>
            </a:extLst>
          </p:cNvPr>
          <p:cNvSpPr>
            <a:spLocks xmlns:a="http://schemas.openxmlformats.org/drawingml/2006/main" noGrp="1"/>
          </p:cNvSpPr>
          <p:nvPr/>
        </p:nvSpPr>
        <p:spPr>
          <a:xfrm xmlns:a="http://schemas.openxmlformats.org/drawingml/2006/main">
            <a:off x="731520" y="493776"/>
            <a:ext cx="7315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200" b="1" spc="300">
                <a:solidFill>
                  <a:srgbClr val="00B8CC"/>
                </a:solidFill>
                <a:latin typeface="Calibri"/>
                <a:ea typeface="Calibri"/>
                <a:cs typeface="Calibri"/>
              </a:rPr>
              <a:t>WHY THIS MATTERS</a:t>
            </a:r>
          </a:p>
        </p:txBody>
      </p:sp>
      <p:sp>
        <p:nvSpPr>
          <p:cNvPr id="4" name="Chain">
            <a:extLst xmlns:a="http://schemas.openxmlformats.org/drawingml/2006/main">
              <a:ext uri="{FF2B5EF4-FFF2-40B4-BE49-F238E27FC236}">
                <a16:creationId xmlns:a16="http://schemas.microsoft.com/office/drawing/2014/main" id="{89E518BF-5D94-4257-A11F-DDB1A40C3BE7}"/>
              </a:ext>
            </a:extLst>
          </p:cNvPr>
          <p:cNvSpPr>
            <a:spLocks xmlns:a="http://schemas.openxmlformats.org/drawingml/2006/main" noGrp="1"/>
          </p:cNvSpPr>
          <p:nvPr/>
        </p:nvSpPr>
        <p:spPr>
          <a:xfrm xmlns:a="http://schemas.openxmlformats.org/drawingml/2006/main">
            <a:off x="731520" y="1066800"/>
            <a:ext cx="7680960" cy="2560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r>
              <a:rPr sz="2200" b="0">
                <a:solidFill>
                  <a:srgbClr val="FFFFFF"/>
                </a:solidFill>
                <a:latin typeface="Georgia"/>
              </a:rPr>
              <a:t>Trusted information helps leaders make better decisions.</a:t>
            </a:r>
          </a:p>
          <a:p xmlns:a="http://schemas.openxmlformats.org/drawingml/2006/main"/>
          <a:p xmlns:a="http://schemas.openxmlformats.org/drawingml/2006/main">
            <a:r>
              <a:rPr sz="2200" b="0">
                <a:solidFill>
                  <a:srgbClr val="FFFFFF"/>
                </a:solidFill>
                <a:latin typeface="Georgia"/>
              </a:rPr>
              <a:t>Better decisions improve performance.</a:t>
            </a:r>
          </a:p>
          <a:p xmlns:a="http://schemas.openxmlformats.org/drawingml/2006/main"/>
          <a:p xmlns:a="http://schemas.openxmlformats.org/drawingml/2006/main">
            <a:r>
              <a:rPr sz="2200" b="0">
                <a:solidFill>
                  <a:srgbClr val="FFFFFF"/>
                </a:solidFill>
                <a:latin typeface="Georgia"/>
              </a:rPr>
              <a:t>Better performance strengthens public health.</a:t>
            </a:r>
          </a:p>
        </p:txBody>
      </p:sp>
      <p:sp>
        <p:nvSpPr>
          <p:cNvPr id="7" name="Rule">
            <a:extLst xmlns:a="http://schemas.openxmlformats.org/drawingml/2006/main">
              <a:ext uri="{FF2B5EF4-FFF2-40B4-BE49-F238E27FC236}">
                <a16:creationId xmlns:a16="http://schemas.microsoft.com/office/drawing/2014/main" id="{6EFC74D0-D514-446E-BE69-55E3CBC1570A}"/>
              </a:ext>
            </a:extLst>
          </p:cNvPr>
          <p:cNvSpPr>
            <a:spLocks xmlns:a="http://schemas.openxmlformats.org/drawingml/2006/main" noGrp="1"/>
          </p:cNvSpPr>
          <p:nvPr/>
        </p:nvSpPr>
        <p:spPr>
          <a:xfrm xmlns:a="http://schemas.openxmlformats.org/drawingml/2006/main">
            <a:off x="731520" y="3901440"/>
            <a:ext cx="640080" cy="0"/>
          </a:xfrm>
          <a:prstGeom xmlns:a="http://schemas.openxmlformats.org/drawingml/2006/main" prst="line">
            <a:avLst/>
          </a:prstGeom>
          <a:ln xmlns:a="http://schemas.openxmlformats.org/drawingml/2006/main" w="28575">
            <a:solidFill>
              <a:srgbClr val="00E5FF"/>
            </a:solidFill>
          </a:ln>
        </p:spPr>
        <p:txBody>
          <a:bodyPr xmlns:a="http://schemas.openxmlformats.org/drawingml/2006/main"/>
          <a:lstStyle xmlns:a="http://schemas.openxmlformats.org/drawingml/2006/main"/>
          <a:p xmlns:a="http://schemas.openxmlformats.org/drawingml/2006/main">
            <a:endParaRPr/>
          </a:p>
        </p:txBody>
      </p:sp>
      <p:sp>
        <p:nvSpPr>
          <p:cNvPr id="6" name="Reveal">
            <a:extLst xmlns:a="http://schemas.openxmlformats.org/drawingml/2006/main">
              <a:ext uri="{FF2B5EF4-FFF2-40B4-BE49-F238E27FC236}">
                <a16:creationId xmlns:a16="http://schemas.microsoft.com/office/drawing/2014/main" id="{6B4803B7-B2DD-4909-8C3A-B0692AE5921C}"/>
              </a:ext>
            </a:extLst>
          </p:cNvPr>
          <p:cNvSpPr>
            <a:spLocks xmlns:a="http://schemas.openxmlformats.org/drawingml/2006/main" noGrp="1"/>
          </p:cNvSpPr>
          <p:nvPr/>
        </p:nvSpPr>
        <p:spPr>
          <a:xfrm xmlns:a="http://schemas.openxmlformats.org/drawingml/2006/main">
            <a:off x="731520" y="4023360"/>
            <a:ext cx="768096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r>
              <a:rPr sz="2500" b="1">
                <a:solidFill>
                  <a:srgbClr val="FFFFFF"/>
                </a:solidFill>
                <a:latin typeface="Georgia"/>
              </a:rPr>
              <a:t>Better decisions build better public health.</a:t>
            </a:r>
          </a:p>
        </p:txBody>
      </p:sp>
    </p:spTree>
    <p:extLst>
      <p:ext uri="{BB962C8B-B14F-4D97-AF65-F5344CB8AC3E}">
        <p14:creationId xmlns:p14="http://schemas.microsoft.com/office/powerpoint/2010/main" val="1736988186"/>
      </p:ext>
    </p:extLst>
  </p:cSld>
</p:sld>
</file>

<file path=ppt/slides/slide15.xml><?xml version="1.0" encoding="utf-8"?>
<p:sld xmlns:p="http://schemas.openxmlformats.org/presentationml/2006/main">
  <p:cSld>
    <p:bg>
      <p:bgPr>
        <ns1:solidFill xmlns:ns1="http://schemas.openxmlformats.org/drawingml/2006/main">
          <ns1:srgbClr val="101319"/>
        </ns1:solidFill>
        <ns2:effectLst xmlns:ns2="http://schemas.openxmlformats.org/drawingml/2006/main"/>
      </p:bgPr>
    </p:bg>
    <p:spTree>
      <p:nvGrpSpPr>
        <p:cNvPr id="1" name=""/>
        <p:cNvGrpSpPr/>
        <p:nvPr/>
      </p:nvGrpSpPr>
      <p:grpSpPr>
        <a:xfrm xmlns:a="http://schemas.openxmlformats.org/drawingml/2006/main"/>
      </p:grpSpPr>
      <p:sp>
        <p:nvSpPr>
          <p:cNvPr id="2" name="Overlay">
            <a:extLst xmlns:a="http://schemas.openxmlformats.org/drawingml/2006/main">
              <a:ext uri="{FF2B5EF4-FFF2-40B4-BE49-F238E27FC236}">
                <a16:creationId xmlns:a16="http://schemas.microsoft.com/office/drawing/2014/main" id="{06A1F468-FA24-4C97-BF3D-38C38DA59148}"/>
              </a:ext>
            </a:extLst>
          </p:cNvPr>
          <p:cNvSpPr>
            <a:spLocks xmlns:a="http://schemas.openxmlformats.org/drawingml/2006/main" noGrp="1"/>
          </p:cNvSpPr>
          <p:nvPr/>
        </p:nvSpPr>
        <p:spPr>
          <a:xfrm xmlns:a="http://schemas.openxmlformats.org/drawingml/2006/main">
            <a:off x="0" y="0"/>
            <a:ext cx="9144000" cy="5143500"/>
          </a:xfrm>
          <a:prstGeom xmlns:a="http://schemas.openxmlformats.org/drawingml/2006/main" prst="rect">
            <a:avLst/>
          </a:prstGeom>
          <a:solidFill xmlns:a="http://schemas.openxmlformats.org/drawingml/2006/main">
            <a:srgbClr val="1C2126">
              <a:alpha val="74000"/>
            </a:srgbClr>
          </a:solidFill>
        </p:spPr>
        <p:txBody>
          <a:bodyPr xmlns:a="http://schemas.openxmlformats.org/drawingml/2006/main"/>
          <a:lstStyle xmlns:a="http://schemas.openxmlformats.org/drawingml/2006/main"/>
          <a:p xmlns:a="http://schemas.openxmlformats.org/drawingml/2006/main">
            <a:endParaRPr/>
          </a:p>
        </p:txBody>
      </p:sp>
      <p:sp>
        <p:nvSpPr>
          <p:cNvPr id="4" name="Thank You">
            <a:extLst xmlns:a="http://schemas.openxmlformats.org/drawingml/2006/main">
              <a:ext uri="{FF2B5EF4-FFF2-40B4-BE49-F238E27FC236}">
                <a16:creationId xmlns:a16="http://schemas.microsoft.com/office/drawing/2014/main" id="{22BDED3B-E895-4CE2-9041-6DFB557DF327}"/>
              </a:ext>
            </a:extLst>
          </p:cNvPr>
          <p:cNvSpPr>
            <a:spLocks xmlns:a="http://schemas.openxmlformats.org/drawingml/2006/main" noGrp="1"/>
          </p:cNvSpPr>
          <p:nvPr/>
        </p:nvSpPr>
        <p:spPr>
          <a:xfrm xmlns:a="http://schemas.openxmlformats.org/drawingml/2006/main">
            <a:off x="731520" y="1554480"/>
            <a:ext cx="7680960" cy="11887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6000" b="1">
                <a:solidFill>
                  <a:srgbClr val="FFFFFF"/>
                </a:solidFill>
                <a:latin typeface="Georgia"/>
                <a:ea typeface="Georgia"/>
                <a:cs typeface="Georgia"/>
              </a:rPr>
              <a:t>Thank You</a:t>
            </a:r>
          </a:p>
        </p:txBody>
      </p:sp>
      <p:sp>
        <p:nvSpPr>
          <p:cNvPr id="5" name="Tagline">
            <a:extLst xmlns:a="http://schemas.openxmlformats.org/drawingml/2006/main">
              <a:ext uri="{FF2B5EF4-FFF2-40B4-BE49-F238E27FC236}">
                <a16:creationId xmlns:a16="http://schemas.microsoft.com/office/drawing/2014/main" id="{10293BD7-8FBF-4C19-8CE5-FB9A3A22A0AF}"/>
              </a:ext>
            </a:extLst>
          </p:cNvPr>
          <p:cNvSpPr>
            <a:spLocks xmlns:a="http://schemas.openxmlformats.org/drawingml/2006/main" noGrp="1"/>
          </p:cNvSpPr>
          <p:nvPr/>
        </p:nvSpPr>
        <p:spPr>
          <a:xfrm xmlns:a="http://schemas.openxmlformats.org/drawingml/2006/main">
            <a:off x="1234440" y="2834640"/>
            <a:ext cx="66751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00" i="1">
                <a:solidFill>
                  <a:srgbClr val="C9CFD5"/>
                </a:solidFill>
                <a:latin typeface="Georgia"/>
                <a:ea typeface="Georgia"/>
                <a:cs typeface="Georgia"/>
              </a:rPr>
              <a:t>Better decisions start with information people trust.</a:t>
            </a:r>
          </a:p>
        </p:txBody>
      </p:sp>
      <p:sp>
        <p:nvSpPr>
          <p:cNvPr id="6" name="Contact">
            <a:extLst xmlns:a="http://schemas.openxmlformats.org/drawingml/2006/main">
              <a:ext uri="{FF2B5EF4-FFF2-40B4-BE49-F238E27FC236}">
                <a16:creationId xmlns:a16="http://schemas.microsoft.com/office/drawing/2014/main" id="{8AD2A0FB-262A-4D8F-864F-006C0D08A43B}"/>
              </a:ext>
            </a:extLst>
          </p:cNvPr>
          <p:cNvSpPr>
            <a:spLocks xmlns:a="http://schemas.openxmlformats.org/drawingml/2006/main" noGrp="1"/>
          </p:cNvSpPr>
          <p:nvPr/>
        </p:nvSpPr>
        <p:spPr>
          <a:xfrm xmlns:a="http://schemas.openxmlformats.org/drawingml/2006/main">
            <a:off x="731520" y="3703320"/>
            <a:ext cx="7680960"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lnSpc>
                <a:spcPct val="112000"/>
              </a:lnSpc>
              <a:buNone/>
            </a:pPr>
            <a:r>
              <a:rPr sz="1300" b="1">
                <a:solidFill>
                  <a:srgbClr val="FFFFFF"/>
                </a:solidFill>
                <a:latin typeface="Calibri"/>
                <a:ea typeface="Calibri"/>
                <a:cs typeface="Calibri"/>
              </a:rPr>
              <a:t>Thaddeus D. Leavell</a:t>
            </a:r>
            <a:r>
              <a:rPr sz="1300" b="1">
                <a:solidFill>
                  <a:srgbClr val="FFFFFF"/>
                </a:solidFill>
                <a:latin typeface="Calibri"/>
                <a:ea typeface="Calibri"/>
                <a:cs typeface="Calibri"/>
              </a:rPr>
              <a:t>, MHI, RHIA</a:t>
            </a:r>
            <a:endParaRPr sz="1300" b="1">
              <a:solidFill>
                <a:srgbClr val="FFFFFF"/>
              </a:solidFill>
              <a:latin typeface="Calibri"/>
              <a:ea typeface="Calibri"/>
              <a:cs typeface="Calibri"/>
            </a:endParaRPr>
          </a:p>
          <a:p xmlns:a="http://schemas.openxmlformats.org/drawingml/2006/main">
            <a:pPr marL="0" indent="0" algn="ctr">
              <a:lnSpc>
                <a:spcPct val="112000"/>
              </a:lnSpc>
              <a:buNone/>
            </a:pPr>
            <a:r>
              <a:rPr sz="1100" i="1">
                <a:solidFill>
                  <a:srgbClr val="E6EAEE"/>
                </a:solidFill>
                <a:latin typeface="Calibri"/>
                <a:ea typeface="Calibri"/>
                <a:cs typeface="Calibri"/>
              </a:rPr>
              <a:t>Signals by Thad</a:t>
            </a:r>
          </a:p>
          <a:p xmlns:a="http://schemas.openxmlformats.org/drawingml/2006/main">
            <a:pPr marL="0" indent="0" algn="ctr">
              <a:lnSpc>
                <a:spcPct val="112000"/>
              </a:lnSpc>
              <a:buNone/>
            </a:pPr>
            <a:r>
              <a:rPr sz="1100">
                <a:solidFill>
                  <a:srgbClr val="C9CFD5"/>
                </a:solidFill>
                <a:latin typeface="Calibri"/>
                <a:ea typeface="Calibri"/>
                <a:cs typeface="Calibri"/>
              </a:rPr>
              <a:t>Decision strategy · Data governance · Operational intelligence</a:t>
            </a:r>
            <a:r>
              <a:rPr sz="1100">
                <a:solidFill>
                  <a:srgbClr val="C9CFD5"/>
                </a:solidFill>
                <a:latin typeface="Calibri"/>
                <a:ea typeface="Calibri"/>
                <a:cs typeface="Calibri"/>
              </a:rPr>
              <a:t/>
            </a:r>
            <a:endParaRPr sz="1100">
              <a:solidFill>
                <a:srgbClr val="C9CFD5"/>
              </a:solidFill>
              <a:latin typeface="Calibri"/>
              <a:ea typeface="Calibri"/>
              <a:cs typeface="Calibri"/>
            </a:endParaRPr>
          </a:p>
          <a:p xmlns:a="http://schemas.openxmlformats.org/drawingml/2006/main">
            <a:pPr marL="0" indent="0" algn="ctr">
              <a:lnSpc>
                <a:spcPct val="112000"/>
              </a:lnSpc>
              <a:buNone/>
            </a:pPr>
            <a:r>
              <a:rPr sz="1100">
                <a:solidFill>
                  <a:srgbClr val="00B8CC"/>
                </a:solidFill>
                <a:latin typeface="Calibri"/>
                <a:ea typeface="Calibri"/>
                <a:cs typeface="Calibri"/>
              </a:rPr>
              <a:t>signalsbythad.com</a:t>
            </a:r>
            <a:endParaRPr sz="1100">
              <a:solidFill>
                <a:srgbClr val="00B8CC"/>
              </a:solidFill>
              <a:latin typeface="Calibri"/>
              <a:ea typeface="Calibri"/>
              <a:cs typeface="Calibri"/>
            </a:endParaRPr>
          </a:p>
        </p:txBody>
      </p:sp>
    </p:spTree>
    <p:extLst>
      <p:ext uri="{BB962C8B-B14F-4D97-AF65-F5344CB8AC3E}">
        <p14:creationId xmlns:p14="http://schemas.microsoft.com/office/powerpoint/2010/main" val="280502072"/>
      </p:ext>
    </p:extLst>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2026-09-18T01:40:01.0770000Z</dcterms:created>
  <dcterms:modified xsi:type="dcterms:W3CDTF">2026-09-18T01:40:01.0770000Z</dcterms:modified>
</coreProperties>
</file>